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72" r:id="rId1"/>
  </p:sldMasterIdLst>
  <p:notesMasterIdLst>
    <p:notesMasterId r:id="rId27"/>
  </p:notesMasterIdLst>
  <p:sldIdLst>
    <p:sldId id="272" r:id="rId2"/>
    <p:sldId id="258" r:id="rId3"/>
    <p:sldId id="259" r:id="rId4"/>
    <p:sldId id="294" r:id="rId5"/>
    <p:sldId id="295" r:id="rId6"/>
    <p:sldId id="296" r:id="rId7"/>
    <p:sldId id="297" r:id="rId8"/>
    <p:sldId id="387" r:id="rId9"/>
    <p:sldId id="283" r:id="rId10"/>
    <p:sldId id="285" r:id="rId11"/>
    <p:sldId id="286" r:id="rId12"/>
    <p:sldId id="388" r:id="rId13"/>
    <p:sldId id="289" r:id="rId14"/>
    <p:sldId id="389" r:id="rId15"/>
    <p:sldId id="292" r:id="rId16"/>
    <p:sldId id="390" r:id="rId17"/>
    <p:sldId id="290" r:id="rId18"/>
    <p:sldId id="306" r:id="rId19"/>
    <p:sldId id="309" r:id="rId20"/>
    <p:sldId id="385" r:id="rId21"/>
    <p:sldId id="302" r:id="rId22"/>
    <p:sldId id="386" r:id="rId23"/>
    <p:sldId id="304" r:id="rId24"/>
    <p:sldId id="391" r:id="rId25"/>
    <p:sldId id="392"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Lato" panose="020F0502020204030203" pitchFamily="34" charset="0"/>
      <p:regular r:id="rId34"/>
      <p:bold r:id="rId35"/>
      <p:italic r:id="rId36"/>
      <p:boldItalic r:id="rId37"/>
    </p:embeddedFont>
    <p:embeddedFont>
      <p:font typeface="Lato Bold" panose="020F0502020204030203" pitchFamily="34" charset="0"/>
      <p:bold r:id="rId38"/>
    </p:embeddedFont>
    <p:embeddedFont>
      <p:font typeface="Lato Heavy" panose="020F0502020204030203" pitchFamily="34" charset="0"/>
      <p:bold r:id="rId39"/>
      <p:italic r:id="rId40"/>
      <p:boldItalic r:id="rId41"/>
    </p:embeddedFont>
    <p:embeddedFont>
      <p:font typeface="Lato Light" panose="020F0502020204030203" pitchFamily="34" charset="0"/>
      <p:regular r:id="rId42"/>
      <p:italic r:id="rId43"/>
    </p:embeddedFont>
    <p:embeddedFont>
      <p:font typeface="Lato Regular" panose="020F0502020204030203" pitchFamily="34"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6C4"/>
    <a:srgbClr val="65AB30"/>
    <a:srgbClr val="6DB03B"/>
    <a:srgbClr val="67AE31"/>
    <a:srgbClr val="65AD30"/>
    <a:srgbClr val="134356"/>
    <a:srgbClr val="134457"/>
    <a:srgbClr val="13686D"/>
    <a:srgbClr val="64AD32"/>
    <a:srgbClr val="116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2690" autoAdjust="0"/>
  </p:normalViewPr>
  <p:slideViewPr>
    <p:cSldViewPr snapToGrid="0">
      <p:cViewPr varScale="1">
        <p:scale>
          <a:sx n="107" d="100"/>
          <a:sy n="107" d="100"/>
        </p:scale>
        <p:origin x="1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Sheet1!$A$2:$A$5</cx:f>
        <cx:lvl ptCount="3">
          <cx:pt idx="0">Reduced productivity</cx:pt>
          <cx:pt idx="1">Sickness absence</cx:pt>
          <cx:pt idx="2">Staff turnover</cx:pt>
        </cx:lvl>
      </cx:strDim>
      <cx:numDim type="size">
        <cx:f dir="row">Sheet1!$B$2:$B$5</cx:f>
        <cx:lvl ptCount="4" formatCode="General">
          <cx:pt idx="0">21.199999999999999</cx:pt>
          <cx:pt idx="1">10.6</cx:pt>
          <cx:pt idx="2">3.1000000000000001</cx:pt>
        </cx:lvl>
      </cx:numDim>
    </cx:data>
  </cx:chartData>
  <cx:chart>
    <cx:plotArea>
      <cx:plotAreaRegion>
        <cx:series layoutId="sunburst" uniqueId="{FB94B0C1-69EF-481D-9D2D-780D605F6573}">
          <cx:tx>
            <cx:txData>
              <cx:f>Sheet1!$B$1</cx:f>
              <cx:v>Column1</cx:v>
            </cx:txData>
          </cx:tx>
          <cx:spPr>
            <a:solidFill>
              <a:srgbClr val="2896C4"/>
            </a:solidFill>
            <a:ln>
              <a:noFill/>
            </a:ln>
          </cx:spPr>
          <cx:dataPt idx="0">
            <cx:spPr>
              <a:solidFill>
                <a:srgbClr val="134356"/>
              </a:solidFill>
            </cx:spPr>
          </cx:dataPt>
          <cx:dataPt idx="1">
            <cx:spPr>
              <a:solidFill>
                <a:srgbClr val="65AB30"/>
              </a:solidFill>
              <a:ln>
                <a:noFill/>
              </a:ln>
            </cx:spPr>
          </cx:dataPt>
          <cx:dataId val="0"/>
        </cx:series>
      </cx:plotAreaRegion>
    </cx:plotArea>
    <cx:legend pos="b" align="ctr" overlay="0">
      <cx:spPr>
        <a:ln>
          <a:noFill/>
        </a:ln>
      </cx:spPr>
      <cx:txPr>
        <a:bodyPr spcFirstLastPara="1" vertOverflow="ellipsis" wrap="square" lIns="0" tIns="0" rIns="0" bIns="0" anchor="ctr" anchorCtr="1"/>
        <a:lstStyle/>
        <a:p>
          <a:pPr>
            <a:defRPr sz="14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pPr>
          <a:endParaRPr lang="en-US" sz="1400">
            <a:solidFill>
              <a:schemeClr val="tx1"/>
            </a:solidFill>
            <a:latin typeface="Lato Regular" panose="020F0502020204030203" pitchFamily="34" charset="0"/>
            <a:ea typeface="Lato Regular" panose="020F0502020204030203" pitchFamily="34" charset="0"/>
            <a:cs typeface="Lato Regular" panose="020F0502020204030203"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47C16-2354-4457-A755-82A64ED43F4F}" type="datetimeFigureOut">
              <a:rPr lang="en-GB" smtClean="0"/>
              <a:t>20/12/2019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A4847-1467-4897-BD53-E6448AD59C8F}" type="slidenum">
              <a:rPr lang="en-GB" smtClean="0"/>
              <a:t>‹#›</a:t>
            </a:fld>
            <a:endParaRPr lang="en-GB"/>
          </a:p>
        </p:txBody>
      </p:sp>
    </p:spTree>
    <p:extLst>
      <p:ext uri="{BB962C8B-B14F-4D97-AF65-F5344CB8AC3E}">
        <p14:creationId xmlns:p14="http://schemas.microsoft.com/office/powerpoint/2010/main" val="171580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1</a:t>
            </a:fld>
            <a:endParaRPr lang="en-GB"/>
          </a:p>
        </p:txBody>
      </p:sp>
    </p:spTree>
    <p:extLst>
      <p:ext uri="{BB962C8B-B14F-4D97-AF65-F5344CB8AC3E}">
        <p14:creationId xmlns:p14="http://schemas.microsoft.com/office/powerpoint/2010/main" val="33273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 Presenteeism is when employees who</a:t>
            </a:r>
            <a:r>
              <a:rPr lang="en-GB" baseline="0" dirty="0"/>
              <a:t> are ill </a:t>
            </a:r>
            <a:r>
              <a:rPr lang="en-GB" dirty="0"/>
              <a:t>turn up to work regardless of how bad they are feeling. This causes productivity to drop and adversely affects workplace morale, health, and safety.</a:t>
            </a:r>
          </a:p>
        </p:txBody>
      </p:sp>
      <p:sp>
        <p:nvSpPr>
          <p:cNvPr id="4" name="Slide Number Placeholder 3"/>
          <p:cNvSpPr>
            <a:spLocks noGrp="1"/>
          </p:cNvSpPr>
          <p:nvPr>
            <p:ph type="sldNum" sz="quarter" idx="10"/>
          </p:nvPr>
        </p:nvSpPr>
        <p:spPr/>
        <p:txBody>
          <a:bodyPr/>
          <a:lstStyle/>
          <a:p>
            <a:fld id="{807A4847-1467-4897-BD53-E6448AD59C8F}" type="slidenum">
              <a:rPr lang="en-GB" smtClean="0"/>
              <a:t>10</a:t>
            </a:fld>
            <a:endParaRPr lang="en-GB"/>
          </a:p>
        </p:txBody>
      </p:sp>
    </p:spTree>
    <p:extLst>
      <p:ext uri="{BB962C8B-B14F-4D97-AF65-F5344CB8AC3E}">
        <p14:creationId xmlns:p14="http://schemas.microsoft.com/office/powerpoint/2010/main" val="198301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11</a:t>
            </a:fld>
            <a:endParaRPr lang="en-GB"/>
          </a:p>
        </p:txBody>
      </p:sp>
    </p:spTree>
    <p:extLst>
      <p:ext uri="{BB962C8B-B14F-4D97-AF65-F5344CB8AC3E}">
        <p14:creationId xmlns:p14="http://schemas.microsoft.com/office/powerpoint/2010/main" val="39175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12</a:t>
            </a:fld>
            <a:endParaRPr lang="en-GB"/>
          </a:p>
        </p:txBody>
      </p:sp>
    </p:spTree>
    <p:extLst>
      <p:ext uri="{BB962C8B-B14F-4D97-AF65-F5344CB8AC3E}">
        <p14:creationId xmlns:p14="http://schemas.microsoft.com/office/powerpoint/2010/main" val="347907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13</a:t>
            </a:fld>
            <a:endParaRPr lang="en-GB"/>
          </a:p>
        </p:txBody>
      </p:sp>
    </p:spTree>
    <p:extLst>
      <p:ext uri="{BB962C8B-B14F-4D97-AF65-F5344CB8AC3E}">
        <p14:creationId xmlns:p14="http://schemas.microsoft.com/office/powerpoint/2010/main" val="227797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14</a:t>
            </a:fld>
            <a:endParaRPr lang="en-GB"/>
          </a:p>
        </p:txBody>
      </p:sp>
    </p:spTree>
    <p:extLst>
      <p:ext uri="{BB962C8B-B14F-4D97-AF65-F5344CB8AC3E}">
        <p14:creationId xmlns:p14="http://schemas.microsoft.com/office/powerpoint/2010/main" val="97789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Well-being plays a central role in creating flourishing societies. Focusing on well-being at work presents a valuable opportunity to benefit societies by helping working individuals to feel happy, competent, and satisfied in their roles. The evidence also shows that people who achieve good standards of well-being at work are likely to be more creative, more loyal, more productive, and provide better customer satisfaction than individuals with poor standards of well-being at work. NEF, 2014. https://b.3cdn.net/nefoundation/71c1bb59a2ce151df7_8am6bqr2q.pdf </a:t>
            </a:r>
          </a:p>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15</a:t>
            </a:fld>
            <a:endParaRPr lang="en-GB"/>
          </a:p>
        </p:txBody>
      </p:sp>
    </p:spTree>
    <p:extLst>
      <p:ext uri="{BB962C8B-B14F-4D97-AF65-F5344CB8AC3E}">
        <p14:creationId xmlns:p14="http://schemas.microsoft.com/office/powerpoint/2010/main" val="65987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16</a:t>
            </a:fld>
            <a:endParaRPr lang="en-GB"/>
          </a:p>
        </p:txBody>
      </p:sp>
    </p:spTree>
    <p:extLst>
      <p:ext uri="{BB962C8B-B14F-4D97-AF65-F5344CB8AC3E}">
        <p14:creationId xmlns:p14="http://schemas.microsoft.com/office/powerpoint/2010/main" val="404191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17</a:t>
            </a:fld>
            <a:endParaRPr lang="en-GB"/>
          </a:p>
        </p:txBody>
      </p:sp>
    </p:spTree>
    <p:extLst>
      <p:ext uri="{BB962C8B-B14F-4D97-AF65-F5344CB8AC3E}">
        <p14:creationId xmlns:p14="http://schemas.microsoft.com/office/powerpoint/2010/main" val="54996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Delete sectors as required</a:t>
            </a:r>
          </a:p>
        </p:txBody>
      </p:sp>
      <p:sp>
        <p:nvSpPr>
          <p:cNvPr id="4" name="Slide Number Placeholder 3"/>
          <p:cNvSpPr>
            <a:spLocks noGrp="1"/>
          </p:cNvSpPr>
          <p:nvPr>
            <p:ph type="sldNum" sz="quarter" idx="10"/>
          </p:nvPr>
        </p:nvSpPr>
        <p:spPr/>
        <p:txBody>
          <a:bodyPr/>
          <a:lstStyle/>
          <a:p>
            <a:fld id="{807A4847-1467-4897-BD53-E6448AD59C8F}" type="slidenum">
              <a:rPr lang="en-GB" smtClean="0"/>
              <a:t>18</a:t>
            </a:fld>
            <a:endParaRPr lang="en-GB"/>
          </a:p>
        </p:txBody>
      </p:sp>
    </p:spTree>
    <p:extLst>
      <p:ext uri="{BB962C8B-B14F-4D97-AF65-F5344CB8AC3E}">
        <p14:creationId xmlns:p14="http://schemas.microsoft.com/office/powerpoint/2010/main" val="97100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number of suicides among those working in construction trades was the highest of any profession between 2011 and 2015.” (ONS, 2015)</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“Every working day, two construction workers take their own life.”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number of people suffering mental health issues in the construction industry is twice the national average.”</a:t>
            </a: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“400,000 working days are lost in the industry each year due to mental ill health.”</a:t>
            </a:r>
          </a:p>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19</a:t>
            </a:fld>
            <a:endParaRPr lang="en-GB"/>
          </a:p>
        </p:txBody>
      </p:sp>
    </p:spTree>
    <p:extLst>
      <p:ext uri="{BB962C8B-B14F-4D97-AF65-F5344CB8AC3E}">
        <p14:creationId xmlns:p14="http://schemas.microsoft.com/office/powerpoint/2010/main" val="370316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2</a:t>
            </a:fld>
            <a:endParaRPr lang="en-GB"/>
          </a:p>
        </p:txBody>
      </p:sp>
    </p:spTree>
    <p:extLst>
      <p:ext uri="{BB962C8B-B14F-4D97-AF65-F5344CB8AC3E}">
        <p14:creationId xmlns:p14="http://schemas.microsoft.com/office/powerpoint/2010/main" val="100090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20</a:t>
            </a:fld>
            <a:endParaRPr lang="en-GB"/>
          </a:p>
        </p:txBody>
      </p:sp>
    </p:spTree>
    <p:extLst>
      <p:ext uri="{BB962C8B-B14F-4D97-AF65-F5344CB8AC3E}">
        <p14:creationId xmlns:p14="http://schemas.microsoft.com/office/powerpoint/2010/main" val="875858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Delete sectors as required</a:t>
            </a:r>
          </a:p>
        </p:txBody>
      </p:sp>
      <p:sp>
        <p:nvSpPr>
          <p:cNvPr id="4" name="Slide Number Placeholder 3"/>
          <p:cNvSpPr>
            <a:spLocks noGrp="1"/>
          </p:cNvSpPr>
          <p:nvPr>
            <p:ph type="sldNum" sz="quarter" idx="10"/>
          </p:nvPr>
        </p:nvSpPr>
        <p:spPr/>
        <p:txBody>
          <a:bodyPr/>
          <a:lstStyle/>
          <a:p>
            <a:fld id="{807A4847-1467-4897-BD53-E6448AD59C8F}" type="slidenum">
              <a:rPr lang="en-GB" smtClean="0"/>
              <a:t>21</a:t>
            </a:fld>
            <a:endParaRPr lang="en-GB"/>
          </a:p>
        </p:txBody>
      </p:sp>
    </p:spTree>
    <p:extLst>
      <p:ext uri="{BB962C8B-B14F-4D97-AF65-F5344CB8AC3E}">
        <p14:creationId xmlns:p14="http://schemas.microsoft.com/office/powerpoint/2010/main" val="128833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896C4"/>
                </a:solidFill>
                <a:latin typeface="Lato Bold" panose="020F0502020204030203"/>
              </a:rPr>
              <a:t>The UK advertising and media industry is at a risk of staff burnout as 63% say they’ve considered leaving the industry at some point due to work negatively impacting their wellbeing. </a:t>
            </a:r>
            <a:r>
              <a:rPr lang="en-GB" sz="1000" dirty="0">
                <a:solidFill>
                  <a:srgbClr val="134457"/>
                </a:solidFill>
                <a:latin typeface="Lato Bold" panose="020F0502020204030203"/>
              </a:rPr>
              <a:t>https://nabs.org.uk/two-thirds-of-the-industry-has-considered-leaving-due-to-poor-wellbeing/ - 2018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134457"/>
              </a:solidFill>
              <a:latin typeface="Lato Bold"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Research performed by </a:t>
            </a:r>
            <a:r>
              <a:rPr lang="en-GB" sz="1000" b="1" i="0" kern="1200" dirty="0">
                <a:solidFill>
                  <a:schemeClr val="tx1"/>
                </a:solidFill>
                <a:effectLst/>
                <a:latin typeface="+mn-lt"/>
                <a:ea typeface="+mn-ea"/>
                <a:cs typeface="+mn-cs"/>
              </a:rPr>
              <a:t>NABS</a:t>
            </a:r>
            <a:r>
              <a:rPr lang="en-GB" sz="1000" b="0" i="0" kern="1200" dirty="0">
                <a:solidFill>
                  <a:schemeClr val="tx1"/>
                </a:solidFill>
                <a:effectLst/>
                <a:latin typeface="+mn-lt"/>
                <a:ea typeface="+mn-ea"/>
                <a:cs typeface="+mn-cs"/>
              </a:rPr>
              <a:t> and </a:t>
            </a:r>
            <a:r>
              <a:rPr lang="en-GB" sz="1000" b="1" i="0" kern="1200" dirty="0">
                <a:solidFill>
                  <a:schemeClr val="tx1"/>
                </a:solidFill>
                <a:effectLst/>
                <a:latin typeface="+mn-lt"/>
                <a:ea typeface="+mn-ea"/>
                <a:cs typeface="+mn-cs"/>
              </a:rPr>
              <a:t>Mind</a:t>
            </a:r>
            <a:r>
              <a:rPr lang="en-GB" sz="1000" b="0" i="0" kern="1200" dirty="0">
                <a:solidFill>
                  <a:schemeClr val="tx1"/>
                </a:solidFill>
                <a:effectLst/>
                <a:latin typeface="+mn-lt"/>
                <a:ea typeface="+mn-ea"/>
                <a:cs typeface="+mn-cs"/>
              </a:rPr>
              <a:t> also found that 36% of respondents say their mental health has been either ‘poor’ or ‘very poor’ over the past 12 months; whilst over a quarter (26%) of those surveyed report having a long term mental health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134457"/>
              </a:solidFill>
              <a:latin typeface="Lato Bold" panose="020F0502020204030203"/>
            </a:endParaRPr>
          </a:p>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22</a:t>
            </a:fld>
            <a:endParaRPr lang="en-GB"/>
          </a:p>
        </p:txBody>
      </p:sp>
    </p:spTree>
    <p:extLst>
      <p:ext uri="{BB962C8B-B14F-4D97-AF65-F5344CB8AC3E}">
        <p14:creationId xmlns:p14="http://schemas.microsoft.com/office/powerpoint/2010/main" val="24868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Delete sectors as required</a:t>
            </a:r>
          </a:p>
        </p:txBody>
      </p:sp>
      <p:sp>
        <p:nvSpPr>
          <p:cNvPr id="4" name="Slide Number Placeholder 3"/>
          <p:cNvSpPr>
            <a:spLocks noGrp="1"/>
          </p:cNvSpPr>
          <p:nvPr>
            <p:ph type="sldNum" sz="quarter" idx="10"/>
          </p:nvPr>
        </p:nvSpPr>
        <p:spPr/>
        <p:txBody>
          <a:bodyPr/>
          <a:lstStyle/>
          <a:p>
            <a:fld id="{807A4847-1467-4897-BD53-E6448AD59C8F}" type="slidenum">
              <a:rPr lang="en-GB" smtClean="0"/>
              <a:t>23</a:t>
            </a:fld>
            <a:endParaRPr lang="en-GB"/>
          </a:p>
        </p:txBody>
      </p:sp>
    </p:spTree>
    <p:extLst>
      <p:ext uri="{BB962C8B-B14F-4D97-AF65-F5344CB8AC3E}">
        <p14:creationId xmlns:p14="http://schemas.microsoft.com/office/powerpoint/2010/main" val="2745063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24</a:t>
            </a:fld>
            <a:endParaRPr lang="en-GB"/>
          </a:p>
        </p:txBody>
      </p:sp>
    </p:spTree>
    <p:extLst>
      <p:ext uri="{BB962C8B-B14F-4D97-AF65-F5344CB8AC3E}">
        <p14:creationId xmlns:p14="http://schemas.microsoft.com/office/powerpoint/2010/main" val="255857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25</a:t>
            </a:fld>
            <a:endParaRPr lang="en-GB"/>
          </a:p>
        </p:txBody>
      </p:sp>
    </p:spTree>
    <p:extLst>
      <p:ext uri="{BB962C8B-B14F-4D97-AF65-F5344CB8AC3E}">
        <p14:creationId xmlns:p14="http://schemas.microsoft.com/office/powerpoint/2010/main" val="160457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3</a:t>
            </a:fld>
            <a:endParaRPr lang="en-GB"/>
          </a:p>
        </p:txBody>
      </p:sp>
    </p:spTree>
    <p:extLst>
      <p:ext uri="{BB962C8B-B14F-4D97-AF65-F5344CB8AC3E}">
        <p14:creationId xmlns:p14="http://schemas.microsoft.com/office/powerpoint/2010/main" val="366632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a:t>
            </a:r>
            <a:r>
              <a:rPr lang="en-GB" baseline="0" dirty="0"/>
              <a:t> This figure refers to those who have disclosed the reason for their sick leave. The likelihood is there are many more cases of mental health-related absence being misreported, due to the stigma still associated with mental health. For example, a person experiencing severe anxiety calls in sick to work with a stomach bug because they do not feel able to disclose their mental health issue to their line manager. </a:t>
            </a:r>
          </a:p>
          <a:p>
            <a:endParaRPr lang="en-GB" baseline="0" dirty="0">
              <a:solidFill>
                <a:srgbClr val="FF0000"/>
              </a:solidFill>
            </a:endParaRPr>
          </a:p>
          <a:p>
            <a:r>
              <a:rPr lang="en-GB" dirty="0"/>
              <a:t>Reporting mental health issues in the workplace is much lower than for other ill health conditions due to reasons of stigma and a lack of knowledge and training on how to support friends and colleagues in the workplace.</a:t>
            </a:r>
          </a:p>
          <a:p>
            <a:r>
              <a:rPr lang="en-GB" baseline="0" dirty="0">
                <a:solidFill>
                  <a:srgbClr val="FF0000"/>
                </a:solidFill>
              </a:rPr>
              <a:t>https://www2.deloitte.com/content/dam/Deloitte/uk/Documents/public-sector/deloitte-uk-workplace-mental-health-n-wellbeing.pdf</a:t>
            </a:r>
          </a:p>
        </p:txBody>
      </p:sp>
      <p:sp>
        <p:nvSpPr>
          <p:cNvPr id="4" name="Slide Number Placeholder 3"/>
          <p:cNvSpPr>
            <a:spLocks noGrp="1"/>
          </p:cNvSpPr>
          <p:nvPr>
            <p:ph type="sldNum" sz="quarter" idx="10"/>
          </p:nvPr>
        </p:nvSpPr>
        <p:spPr/>
        <p:txBody>
          <a:bodyPr/>
          <a:lstStyle/>
          <a:p>
            <a:fld id="{807A4847-1467-4897-BD53-E6448AD59C8F}" type="slidenum">
              <a:rPr lang="en-GB" smtClean="0"/>
              <a:t>4</a:t>
            </a:fld>
            <a:endParaRPr lang="en-GB"/>
          </a:p>
        </p:txBody>
      </p:sp>
    </p:spTree>
    <p:extLst>
      <p:ext uri="{BB962C8B-B14F-4D97-AF65-F5344CB8AC3E}">
        <p14:creationId xmlns:p14="http://schemas.microsoft.com/office/powerpoint/2010/main" val="137858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For more</a:t>
            </a:r>
            <a:r>
              <a:rPr lang="en-GB" baseline="0" dirty="0"/>
              <a:t> information see also: </a:t>
            </a:r>
            <a:r>
              <a:rPr lang="en-GB" dirty="0"/>
              <a:t>http://www.centreformentalhealth.org.uk/News/mental-health-problems-at-work-cost-uk-economy-349bn-last-year-says-centre-for-mental-health</a:t>
            </a:r>
          </a:p>
        </p:txBody>
      </p:sp>
      <p:sp>
        <p:nvSpPr>
          <p:cNvPr id="4" name="Slide Number Placeholder 3"/>
          <p:cNvSpPr>
            <a:spLocks noGrp="1"/>
          </p:cNvSpPr>
          <p:nvPr>
            <p:ph type="sldNum" sz="quarter" idx="10"/>
          </p:nvPr>
        </p:nvSpPr>
        <p:spPr/>
        <p:txBody>
          <a:bodyPr/>
          <a:lstStyle/>
          <a:p>
            <a:fld id="{807A4847-1467-4897-BD53-E6448AD59C8F}" type="slidenum">
              <a:rPr lang="en-GB" smtClean="0"/>
              <a:t>5</a:t>
            </a:fld>
            <a:endParaRPr lang="en-GB"/>
          </a:p>
        </p:txBody>
      </p:sp>
    </p:spTree>
    <p:extLst>
      <p:ext uri="{BB962C8B-B14F-4D97-AF65-F5344CB8AC3E}">
        <p14:creationId xmlns:p14="http://schemas.microsoft.com/office/powerpoint/2010/main" val="125573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a:t>
            </a:r>
            <a:r>
              <a:rPr lang="en-GB" baseline="0" dirty="0"/>
              <a:t> it is likely that there are multiple complex reasons for the high suicide rate among this group. Factors may include: lack of access to services, services not being set up or tailored to their needs, traditional gender roles discouraging men from discussing their mental health or asking for support, and being more likely to use alcohol and other substances as coping methods which can increase risk taking behaviour. For more information, visit www.menshealthforum.org.uk/key-data-mental-health</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07A4847-1467-4897-BD53-E6448AD59C8F}" type="slidenum">
              <a:rPr lang="en-GB" smtClean="0"/>
              <a:t>6</a:t>
            </a:fld>
            <a:endParaRPr lang="en-GB"/>
          </a:p>
        </p:txBody>
      </p:sp>
    </p:spTree>
    <p:extLst>
      <p:ext uri="{BB962C8B-B14F-4D97-AF65-F5344CB8AC3E}">
        <p14:creationId xmlns:p14="http://schemas.microsoft.com/office/powerpoint/2010/main" val="377415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 These</a:t>
            </a:r>
            <a:r>
              <a:rPr lang="en-GB" baseline="0" dirty="0"/>
              <a:t> statistics show us that people aren’t accessing services when they need to, but the question is why? We believe that stigma and a lack of awareness about mental health, including not knowing when or how to seek support, plays a major role. Workplaces have the opportunity to create change here by challenging stigma, increasing awareness and ensuring access to appropriate support for employees.</a:t>
            </a:r>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7</a:t>
            </a:fld>
            <a:endParaRPr lang="en-GB"/>
          </a:p>
        </p:txBody>
      </p:sp>
    </p:spTree>
    <p:extLst>
      <p:ext uri="{BB962C8B-B14F-4D97-AF65-F5344CB8AC3E}">
        <p14:creationId xmlns:p14="http://schemas.microsoft.com/office/powerpoint/2010/main" val="248647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8</a:t>
            </a:fld>
            <a:endParaRPr lang="en-GB"/>
          </a:p>
        </p:txBody>
      </p:sp>
    </p:spTree>
    <p:extLst>
      <p:ext uri="{BB962C8B-B14F-4D97-AF65-F5344CB8AC3E}">
        <p14:creationId xmlns:p14="http://schemas.microsoft.com/office/powerpoint/2010/main" val="63362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9</a:t>
            </a:fld>
            <a:endParaRPr lang="en-GB"/>
          </a:p>
        </p:txBody>
      </p:sp>
    </p:spTree>
    <p:extLst>
      <p:ext uri="{BB962C8B-B14F-4D97-AF65-F5344CB8AC3E}">
        <p14:creationId xmlns:p14="http://schemas.microsoft.com/office/powerpoint/2010/main" val="30878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136198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24145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58815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5338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4C9793-E4FD-4050-9FAF-5C9600C0B172}" type="datetimeFigureOut">
              <a:rPr lang="en-GB" smtClean="0"/>
              <a:t>20/12/2019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77276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C9793-E4FD-4050-9FAF-5C9600C0B172}" type="datetimeFigureOut">
              <a:rPr lang="en-GB" smtClean="0"/>
              <a:t>20/12/2019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72594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C9793-E4FD-4050-9FAF-5C9600C0B172}" type="datetimeFigureOut">
              <a:rPr lang="en-GB" smtClean="0"/>
              <a:t>20/12/2019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151969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C9793-E4FD-4050-9FAF-5C9600C0B172}" type="datetimeFigureOut">
              <a:rPr lang="en-GB" smtClean="0"/>
              <a:t>20/12/2019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99789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9793-E4FD-4050-9FAF-5C9600C0B172}" type="datetimeFigureOut">
              <a:rPr lang="en-GB" smtClean="0"/>
              <a:t>20/12/2019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44964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9793-E4FD-4050-9FAF-5C9600C0B172}" type="datetimeFigureOut">
              <a:rPr lang="en-GB" smtClean="0"/>
              <a:t>20/12/2019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4440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9793-E4FD-4050-9FAF-5C9600C0B172}" type="datetimeFigureOut">
              <a:rPr lang="en-GB" smtClean="0"/>
              <a:t>20/12/2019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2557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C9793-E4FD-4050-9FAF-5C9600C0B172}" type="datetimeFigureOut">
              <a:rPr lang="en-GB" smtClean="0"/>
              <a:t>20/12/2019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E404-5FFA-4098-BE87-EA2557BD280B}" type="slidenum">
              <a:rPr lang="en-GB" smtClean="0"/>
              <a:t>‹#›</a:t>
            </a:fld>
            <a:endParaRPr lang="en-GB"/>
          </a:p>
        </p:txBody>
      </p:sp>
    </p:spTree>
    <p:extLst>
      <p:ext uri="{BB962C8B-B14F-4D97-AF65-F5344CB8AC3E}">
        <p14:creationId xmlns:p14="http://schemas.microsoft.com/office/powerpoint/2010/main" val="3871106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www.constructionnews.co.uk/best-practice/mind-matters/mental-health-whats-changed-in-12-months/10032665.article"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entreformentalhealth.org.uk/Handlers/Download.ashx?IDMF=4af0cbf0-9456-4355-8a91-59cd33f78ed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p:nvSpPr>
        <p:spPr>
          <a:xfrm>
            <a:off x="0" y="0"/>
            <a:ext cx="12192000" cy="6858000"/>
          </a:xfrm>
          <a:prstGeom prst="rect">
            <a:avLst/>
          </a:prstGeom>
          <a:solidFill>
            <a:srgbClr val="2896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73777" y="-661827"/>
            <a:ext cx="9151071" cy="5682962"/>
          </a:xfrm>
        </p:spPr>
        <p:txBody>
          <a:bodyPr>
            <a:normAutofit/>
          </a:bodyPr>
          <a:lstStyle/>
          <a:p>
            <a:r>
              <a:rPr lang="en-GB" sz="6000" dirty="0">
                <a:solidFill>
                  <a:schemeClr val="bg1"/>
                </a:solidFill>
                <a:latin typeface="Lato Bold" panose="020F0502020204030203" pitchFamily="34" charset="0"/>
                <a:ea typeface="Lato Bold" panose="020F0502020204030203" pitchFamily="34" charset="0"/>
                <a:cs typeface="Lato Bold" panose="020F0502020204030203" pitchFamily="34" charset="0"/>
              </a:rPr>
              <a:t>Making the business case </a:t>
            </a:r>
            <a:br>
              <a:rPr lang="en-GB" sz="6000" dirty="0">
                <a:solidFill>
                  <a:schemeClr val="bg1"/>
                </a:solidFill>
                <a:latin typeface="Lato Bold" panose="020F0502020204030203" pitchFamily="34" charset="0"/>
                <a:ea typeface="Lato Bold" panose="020F0502020204030203" pitchFamily="34" charset="0"/>
                <a:cs typeface="Lato Bold" panose="020F0502020204030203" pitchFamily="34" charset="0"/>
              </a:rPr>
            </a:br>
            <a:r>
              <a:rPr lang="en-GB" sz="6000" dirty="0">
                <a:solidFill>
                  <a:schemeClr val="bg1"/>
                </a:solidFill>
                <a:latin typeface="Lato Bold" panose="020F0502020204030203" pitchFamily="34" charset="0"/>
                <a:ea typeface="Lato Bold" panose="020F0502020204030203" pitchFamily="34" charset="0"/>
                <a:cs typeface="Lato Bold" panose="020F0502020204030203" pitchFamily="34" charset="0"/>
              </a:rPr>
              <a:t>for mental health</a:t>
            </a:r>
          </a:p>
        </p:txBody>
      </p:sp>
      <p:sp>
        <p:nvSpPr>
          <p:cNvPr id="3" name="Rectangle 2">
            <a:extLst>
              <a:ext uri="{FF2B5EF4-FFF2-40B4-BE49-F238E27FC236}">
                <a16:creationId xmlns:a16="http://schemas.microsoft.com/office/drawing/2014/main" id="{1E26FCB4-C97B-43F1-BCFC-4256C85F77CD}"/>
              </a:ext>
            </a:extLst>
          </p:cNvPr>
          <p:cNvSpPr/>
          <p:nvPr/>
        </p:nvSpPr>
        <p:spPr>
          <a:xfrm>
            <a:off x="360443" y="5977765"/>
            <a:ext cx="2496196" cy="523220"/>
          </a:xfrm>
          <a:prstGeom prst="rect">
            <a:avLst/>
          </a:prstGeom>
        </p:spPr>
        <p:txBody>
          <a:bodyPr wrap="none">
            <a:spAutoFit/>
          </a:bodyPr>
          <a:lstStyle/>
          <a:p>
            <a:pPr lvl="1"/>
            <a:endPar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lvl="1"/>
            <a:r>
              <a:rPr lang="en-GB" sz="1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MHFA England 2019</a:t>
            </a:r>
          </a:p>
        </p:txBody>
      </p:sp>
      <p:sp>
        <p:nvSpPr>
          <p:cNvPr id="5" name="Rectangle 4">
            <a:extLst>
              <a:ext uri="{FF2B5EF4-FFF2-40B4-BE49-F238E27FC236}">
                <a16:creationId xmlns:a16="http://schemas.microsoft.com/office/drawing/2014/main" id="{1294D989-BAE3-49C6-876E-57C02DDF8BEC}"/>
              </a:ext>
            </a:extLst>
          </p:cNvPr>
          <p:cNvSpPr/>
          <p:nvPr/>
        </p:nvSpPr>
        <p:spPr>
          <a:xfrm>
            <a:off x="4638636" y="5756205"/>
            <a:ext cx="2582758" cy="707886"/>
          </a:xfrm>
          <a:prstGeom prst="rect">
            <a:avLst/>
          </a:prstGeom>
        </p:spPr>
        <p:txBody>
          <a:bodyPr wrap="none">
            <a:spAutoFit/>
          </a:bodyPr>
          <a:lstStyle/>
          <a:p>
            <a:pPr lvl="1" algn="ct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mhfaengland.org</a:t>
            </a:r>
          </a:p>
          <a:p>
            <a:pPr lvl="1" algn="ct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t>
            </a:r>
            <a:r>
              <a:rPr lang="en-GB" sz="20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a:t>
            </a:r>
            <a:endParaRPr lang="en-GB"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9" name="Picture 8">
            <a:extLst>
              <a:ext uri="{FF2B5EF4-FFF2-40B4-BE49-F238E27FC236}">
                <a16:creationId xmlns:a16="http://schemas.microsoft.com/office/drawing/2014/main" id="{D5BD7C2E-552C-4731-ADEF-1A00DB4668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4848" y="4906778"/>
            <a:ext cx="1667079" cy="1557313"/>
          </a:xfrm>
          <a:prstGeom prst="rect">
            <a:avLst/>
          </a:prstGeom>
        </p:spPr>
      </p:pic>
    </p:spTree>
    <p:extLst>
      <p:ext uri="{BB962C8B-B14F-4D97-AF65-F5344CB8AC3E}">
        <p14:creationId xmlns:p14="http://schemas.microsoft.com/office/powerpoint/2010/main" val="354664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34952" y="346886"/>
            <a:ext cx="11157048" cy="1043609"/>
          </a:xfrm>
          <a:prstGeom prst="rect">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Cut absences &amp; presenteeism</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6" name="Shape 186"/>
          <p:cNvSpPr txBox="1">
            <a:spLocks/>
          </p:cNvSpPr>
          <p:nvPr/>
        </p:nvSpPr>
        <p:spPr>
          <a:xfrm>
            <a:off x="1945179" y="1875180"/>
            <a:ext cx="8403844" cy="4674476"/>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dirty="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p:txBody>
      </p:sp>
      <p:sp>
        <p:nvSpPr>
          <p:cNvPr id="11" name="Oval 10"/>
          <p:cNvSpPr/>
          <p:nvPr/>
        </p:nvSpPr>
        <p:spPr>
          <a:xfrm>
            <a:off x="513148" y="346886"/>
            <a:ext cx="1043608" cy="1043608"/>
          </a:xfrm>
          <a:prstGeom prst="ellipse">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2</a:t>
            </a:r>
          </a:p>
        </p:txBody>
      </p:sp>
      <p:sp>
        <p:nvSpPr>
          <p:cNvPr id="18" name="Rectangle 17"/>
          <p:cNvSpPr/>
          <p:nvPr/>
        </p:nvSpPr>
        <p:spPr>
          <a:xfrm>
            <a:off x="3156725" y="4276226"/>
            <a:ext cx="6734762" cy="418191"/>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endParaRPr lang="en-GB" sz="2112" kern="0">
              <a:solidFill>
                <a:srgbClr val="2896C4"/>
              </a:solidFill>
              <a:latin typeface="Lato Light"/>
              <a:ea typeface="Lato Light"/>
              <a:cs typeface="Lato Light"/>
              <a:sym typeface="Lato Light"/>
            </a:endParaRPr>
          </a:p>
        </p:txBody>
      </p:sp>
      <p:sp>
        <p:nvSpPr>
          <p:cNvPr id="21" name="Rectangle 20"/>
          <p:cNvSpPr/>
          <p:nvPr/>
        </p:nvSpPr>
        <p:spPr>
          <a:xfrm>
            <a:off x="2218342" y="2966114"/>
            <a:ext cx="7595357"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Office for National Statistics, 2017: Sickness absence in the labour market: 2016</a:t>
            </a:r>
          </a:p>
        </p:txBody>
      </p:sp>
      <p:sp>
        <p:nvSpPr>
          <p:cNvPr id="22" name="Rectangle 21"/>
          <p:cNvSpPr/>
          <p:nvPr/>
        </p:nvSpPr>
        <p:spPr>
          <a:xfrm>
            <a:off x="1690564" y="2186053"/>
            <a:ext cx="9775507" cy="1095300"/>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days of sickness absence caused by mental health issues (including stress, depression and anxiety) in the UK in 2016 </a:t>
            </a:r>
            <a:endParaRPr lang="en-GB" sz="2112" kern="0" dirty="0">
              <a:solidFill>
                <a:srgbClr val="134356"/>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sp>
        <p:nvSpPr>
          <p:cNvPr id="19" name="Rectangle 18"/>
          <p:cNvSpPr/>
          <p:nvPr/>
        </p:nvSpPr>
        <p:spPr>
          <a:xfrm>
            <a:off x="2750258" y="4183071"/>
            <a:ext cx="7955504" cy="1871794"/>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Costs of </a:t>
            </a:r>
            <a:r>
              <a:rPr lang="en-GB" sz="2000" kern="0" dirty="0" err="1">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presenteeism</a:t>
            </a: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 to UK economy each year</a:t>
            </a:r>
          </a:p>
          <a:p>
            <a:pPr marL="819150" indent="-285750" defTabSz="603504">
              <a:lnSpc>
                <a:spcPct val="110000"/>
              </a:lnSpc>
              <a:buFont typeface="Lato Bold" panose="020F0502020204030203" pitchFamily="34" charset="0"/>
              <a:buChar char="-"/>
              <a:defRPr sz="2112">
                <a:solidFill>
                  <a:srgbClr val="8F8F8F">
                    <a:lumOff val="44000"/>
                  </a:srgbClr>
                </a:solidFill>
                <a:latin typeface="Lato Light"/>
                <a:ea typeface="Lato Light"/>
                <a:cs typeface="Lato Light"/>
                <a:sym typeface="Lato Light"/>
              </a:defRPr>
            </a:pP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1.8x as much productivity/working time lost as absences</a:t>
            </a:r>
          </a:p>
          <a:p>
            <a:pPr marL="819150" indent="-285750" defTabSz="603504">
              <a:lnSpc>
                <a:spcPct val="110000"/>
              </a:lnSpc>
              <a:buFont typeface="Lato Bold" panose="020F0502020204030203" pitchFamily="34" charset="0"/>
              <a:buChar char="-"/>
              <a:defRPr sz="2112">
                <a:solidFill>
                  <a:srgbClr val="8F8F8F">
                    <a:lumOff val="44000"/>
                  </a:srgbClr>
                </a:solidFill>
                <a:latin typeface="Lato Light"/>
                <a:ea typeface="Lato Light"/>
                <a:cs typeface="Lato Light"/>
                <a:sym typeface="Lato Light"/>
              </a:defRPr>
            </a:pP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Costs more to employers as prevalent among higher paid staff</a:t>
            </a:r>
          </a:p>
          <a:p>
            <a:pPr marL="819150" indent="-285750" defTabSz="603504">
              <a:lnSpc>
                <a:spcPct val="110000"/>
              </a:lnSpc>
              <a:buFont typeface="Lato Bold" panose="020F0502020204030203" pitchFamily="34" charset="0"/>
              <a:buChar char="-"/>
              <a:defRPr sz="2112">
                <a:solidFill>
                  <a:srgbClr val="8F8F8F">
                    <a:lumOff val="44000"/>
                  </a:srgbClr>
                </a:solidFill>
                <a:latin typeface="Lato Light"/>
                <a:ea typeface="Lato Light"/>
                <a:cs typeface="Lato Light"/>
                <a:sym typeface="Lato Light"/>
              </a:defRPr>
            </a:pP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Common with mental health issues due to people not </a:t>
            </a:r>
            <a:b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b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feeling able to come forward or take time off</a:t>
            </a:r>
            <a:endPar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148" y="1875179"/>
            <a:ext cx="1697489" cy="1484156"/>
          </a:xfrm>
          <a:prstGeom prst="rect">
            <a:avLst/>
          </a:prstGeom>
        </p:spPr>
      </p:pic>
      <p:sp>
        <p:nvSpPr>
          <p:cNvPr id="12" name="Rectangle 11"/>
          <p:cNvSpPr/>
          <p:nvPr/>
        </p:nvSpPr>
        <p:spPr>
          <a:xfrm>
            <a:off x="3106996" y="5084308"/>
            <a:ext cx="8411549" cy="1865126"/>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Centre for Mental Health, 2017: </a:t>
            </a:r>
            <a:b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Mental health at work: The business costs ten years on</a:t>
            </a:r>
            <a:b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32" y="4008095"/>
            <a:ext cx="2387564" cy="1970782"/>
          </a:xfrm>
          <a:prstGeom prst="rect">
            <a:avLst/>
          </a:prstGeom>
        </p:spPr>
      </p:pic>
      <p:pic>
        <p:nvPicPr>
          <p:cNvPr id="16" name="Picture 15">
            <a:extLst>
              <a:ext uri="{FF2B5EF4-FFF2-40B4-BE49-F238E27FC236}">
                <a16:creationId xmlns:a16="http://schemas.microsoft.com/office/drawing/2014/main" id="{8A7D7F83-B297-4EE4-94D4-0326A90ADF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32491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p:cNvSpPr txBox="1">
            <a:spLocks/>
          </p:cNvSpPr>
          <p:nvPr/>
        </p:nvSpPr>
        <p:spPr>
          <a:xfrm>
            <a:off x="1778648" y="1874755"/>
            <a:ext cx="8403844" cy="4674476"/>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dirty="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p:txBody>
      </p:sp>
      <p:sp>
        <p:nvSpPr>
          <p:cNvPr id="20" name="Rectangle 19"/>
          <p:cNvSpPr/>
          <p:nvPr/>
        </p:nvSpPr>
        <p:spPr>
          <a:xfrm>
            <a:off x="-1103133" y="2576817"/>
            <a:ext cx="6493840" cy="1126975"/>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 of work-related mental ill health to UK employers each year</a:t>
            </a:r>
            <a:endParaRPr lang="en-GB" sz="2112" kern="0" dirty="0">
              <a:solidFill>
                <a:srgbClr val="134356"/>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sp>
        <p:nvSpPr>
          <p:cNvPr id="23" name="Rectangle 22"/>
          <p:cNvSpPr/>
          <p:nvPr/>
        </p:nvSpPr>
        <p:spPr>
          <a:xfrm>
            <a:off x="778755" y="1682668"/>
            <a:ext cx="4004622" cy="923330"/>
          </a:xfrm>
          <a:prstGeom prst="rect">
            <a:avLst/>
          </a:prstGeom>
        </p:spPr>
        <p:txBody>
          <a:bodyPr wrap="none">
            <a:spAutoFit/>
          </a:bodyPr>
          <a:lstStyle/>
          <a:p>
            <a:r>
              <a:rPr lang="en-GB" sz="54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£34.9 billion</a:t>
            </a:r>
          </a:p>
        </p:txBody>
      </p:sp>
      <p:sp>
        <p:nvSpPr>
          <p:cNvPr id="26" name="Rectangle 25"/>
          <p:cNvSpPr/>
          <p:nvPr/>
        </p:nvSpPr>
        <p:spPr>
          <a:xfrm>
            <a:off x="-1103133" y="4568761"/>
            <a:ext cx="6400584" cy="1095300"/>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 of replacing staff who leave their jobs due to mental ill health each year</a:t>
            </a:r>
            <a:endParaRPr lang="en-GB" sz="2112" kern="0" dirty="0">
              <a:solidFill>
                <a:srgbClr val="134356"/>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sp>
        <p:nvSpPr>
          <p:cNvPr id="27" name="Rectangle 26"/>
          <p:cNvSpPr/>
          <p:nvPr/>
        </p:nvSpPr>
        <p:spPr>
          <a:xfrm>
            <a:off x="778755" y="3593190"/>
            <a:ext cx="3602268" cy="923330"/>
          </a:xfrm>
          <a:prstGeom prst="rect">
            <a:avLst/>
          </a:prstGeom>
        </p:spPr>
        <p:txBody>
          <a:bodyPr wrap="none">
            <a:spAutoFit/>
          </a:bodyPr>
          <a:lstStyle/>
          <a:p>
            <a:r>
              <a:rPr lang="en-GB" sz="54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£3.1 billion</a:t>
            </a:r>
          </a:p>
        </p:txBody>
      </p:sp>
      <p:sp>
        <p:nvSpPr>
          <p:cNvPr id="17" name="Rectangle 16"/>
          <p:cNvSpPr/>
          <p:nvPr/>
        </p:nvSpPr>
        <p:spPr>
          <a:xfrm>
            <a:off x="1004835" y="346886"/>
            <a:ext cx="11187165" cy="1042318"/>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Cut the costs of mental ill health</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9" name="Oval 18"/>
          <p:cNvSpPr/>
          <p:nvPr/>
        </p:nvSpPr>
        <p:spPr>
          <a:xfrm>
            <a:off x="513148" y="346886"/>
            <a:ext cx="1043608" cy="1043608"/>
          </a:xfrm>
          <a:prstGeom prst="ellipse">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3</a:t>
            </a:r>
          </a:p>
        </p:txBody>
      </p:sp>
      <p:sp>
        <p:nvSpPr>
          <p:cNvPr id="14" name="Rectangle 13"/>
          <p:cNvSpPr/>
          <p:nvPr/>
        </p:nvSpPr>
        <p:spPr>
          <a:xfrm>
            <a:off x="295451" y="5077332"/>
            <a:ext cx="7600950" cy="1865126"/>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Centre for Mental Health, 2017: </a:t>
            </a:r>
            <a:b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Mental health at work: The business costs ten years on</a:t>
            </a:r>
            <a:b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grpSp>
        <p:nvGrpSpPr>
          <p:cNvPr id="4" name="Group 3">
            <a:extLst>
              <a:ext uri="{FF2B5EF4-FFF2-40B4-BE49-F238E27FC236}">
                <a16:creationId xmlns:a16="http://schemas.microsoft.com/office/drawing/2014/main" id="{97DCC2BE-A015-45CE-A880-0FCCD522FEB5}"/>
              </a:ext>
            </a:extLst>
          </p:cNvPr>
          <p:cNvGrpSpPr/>
          <p:nvPr/>
        </p:nvGrpSpPr>
        <p:grpSpPr>
          <a:xfrm>
            <a:off x="6103586" y="1901489"/>
            <a:ext cx="6165943" cy="4254182"/>
            <a:chOff x="6026057" y="3555279"/>
            <a:chExt cx="6165943" cy="3159570"/>
          </a:xfrm>
        </p:grpSpPr>
        <mc:AlternateContent xmlns:mc="http://schemas.openxmlformats.org/markup-compatibility/2006" xmlns:cx1="http://schemas.microsoft.com/office/drawing/2015/9/8/chartex">
          <mc:Choice Requires="cx1">
            <p:graphicFrame>
              <p:nvGraphicFramePr>
                <p:cNvPr id="22" name="Chart 21"/>
                <p:cNvGraphicFramePr/>
                <p:nvPr>
                  <p:extLst>
                    <p:ext uri="{D42A27DB-BD31-4B8C-83A1-F6EECF244321}">
                      <p14:modId xmlns:p14="http://schemas.microsoft.com/office/powerpoint/2010/main" val="676296412"/>
                    </p:ext>
                  </p:extLst>
                </p:nvPr>
              </p:nvGraphicFramePr>
              <p:xfrm>
                <a:off x="6026057" y="3555279"/>
                <a:ext cx="6165943" cy="315957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2" name="Chart 21"/>
                <p:cNvPicPr>
                  <a:picLocks noGrp="1" noRot="1" noChangeAspect="1" noMove="1" noResize="1" noEditPoints="1" noAdjustHandles="1" noChangeArrowheads="1" noChangeShapeType="1"/>
                </p:cNvPicPr>
                <p:nvPr/>
              </p:nvPicPr>
              <p:blipFill>
                <a:blip r:embed="rId4"/>
                <a:stretch>
                  <a:fillRect/>
                </a:stretch>
              </p:blipFill>
              <p:spPr>
                <a:xfrm>
                  <a:off x="6103586" y="1901489"/>
                  <a:ext cx="6165943" cy="4254182"/>
                </a:xfrm>
                <a:prstGeom prst="rect">
                  <a:avLst/>
                </a:prstGeom>
              </p:spPr>
            </p:pic>
          </mc:Fallback>
        </mc:AlternateContent>
        <p:sp>
          <p:nvSpPr>
            <p:cNvPr id="24" name="TextBox 23"/>
            <p:cNvSpPr txBox="1"/>
            <p:nvPr/>
          </p:nvSpPr>
          <p:spPr>
            <a:xfrm>
              <a:off x="9761117" y="4792187"/>
              <a:ext cx="1343739" cy="584775"/>
            </a:xfrm>
            <a:prstGeom prst="rect">
              <a:avLst/>
            </a:prstGeom>
            <a:noFill/>
          </p:spPr>
          <p:txBody>
            <a:bodyPr wrap="square" rtlCol="0">
              <a:spAutoFit/>
            </a:bodyPr>
            <a:lstStyle/>
            <a:p>
              <a:pPr algn="ctr"/>
              <a:r>
                <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£21.2 </a:t>
              </a:r>
            </a:p>
            <a:p>
              <a:pPr algn="ctr"/>
              <a:r>
                <a:rPr lang="en-GB" sz="16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bn</a:t>
              </a:r>
              <a:endPar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5" name="TextBox 24"/>
            <p:cNvSpPr txBox="1"/>
            <p:nvPr/>
          </p:nvSpPr>
          <p:spPr>
            <a:xfrm>
              <a:off x="7038093" y="4719070"/>
              <a:ext cx="1343739" cy="584775"/>
            </a:xfrm>
            <a:prstGeom prst="rect">
              <a:avLst/>
            </a:prstGeom>
            <a:noFill/>
          </p:spPr>
          <p:txBody>
            <a:bodyPr wrap="square" rtlCol="0">
              <a:spAutoFit/>
            </a:bodyPr>
            <a:lstStyle/>
            <a:p>
              <a:pPr algn="ctr"/>
              <a:r>
                <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£10.6 </a:t>
              </a:r>
            </a:p>
            <a:p>
              <a:pPr algn="ctr"/>
              <a:r>
                <a:rPr lang="en-GB" sz="16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bn</a:t>
              </a:r>
              <a:endPar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1" name="TextBox 30"/>
            <p:cNvSpPr txBox="1"/>
            <p:nvPr/>
          </p:nvSpPr>
          <p:spPr>
            <a:xfrm>
              <a:off x="8047561" y="3756771"/>
              <a:ext cx="1343739" cy="584775"/>
            </a:xfrm>
            <a:prstGeom prst="rect">
              <a:avLst/>
            </a:prstGeom>
            <a:noFill/>
          </p:spPr>
          <p:txBody>
            <a:bodyPr wrap="square" rtlCol="0">
              <a:spAutoFit/>
            </a:bodyPr>
            <a:lstStyle/>
            <a:p>
              <a:pPr algn="ctr"/>
              <a:r>
                <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£3.1 </a:t>
              </a:r>
            </a:p>
            <a:p>
              <a:pPr algn="ctr"/>
              <a:r>
                <a:rPr lang="en-GB" sz="16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bn</a:t>
              </a:r>
              <a:endPar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93450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2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10" y="1040593"/>
            <a:ext cx="6939404" cy="4351338"/>
          </a:xfrm>
        </p:spPr>
        <p:txBody>
          <a:bodyPr>
            <a:noAutofit/>
          </a:bodyPr>
          <a:lstStyle/>
          <a:p>
            <a:pPr marL="0" indent="0">
              <a:buNone/>
            </a:pP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“Simple steps to improve the management of mental health in the workplace, including prevention and early identification of problems, should enable employers to save 30% or more of these costs – </a:t>
            </a:r>
            <a:b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b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at least £8 billion a year.”</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Centre for Mental Health</a:t>
            </a:r>
          </a:p>
        </p:txBody>
      </p:sp>
    </p:spTree>
    <p:extLst>
      <p:ext uri="{BB962C8B-B14F-4D97-AF65-F5344CB8AC3E}">
        <p14:creationId xmlns:p14="http://schemas.microsoft.com/office/powerpoint/2010/main" val="6643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0121" y="1933409"/>
            <a:ext cx="1588897" cy="830997"/>
          </a:xfrm>
          <a:prstGeom prst="rect">
            <a:avLst/>
          </a:prstGeom>
        </p:spPr>
        <p:txBody>
          <a:bodyPr wrap="none">
            <a:spAutoFit/>
          </a:bodyPr>
          <a:lstStyle/>
          <a:p>
            <a:r>
              <a:rPr lang="en-GB" sz="48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85% </a:t>
            </a:r>
            <a:endParaRPr lang="en-GB" sz="4800" dirty="0">
              <a:solidFill>
                <a:srgbClr val="65AB30"/>
              </a:solidFill>
            </a:endParaRPr>
          </a:p>
        </p:txBody>
      </p:sp>
      <p:sp>
        <p:nvSpPr>
          <p:cNvPr id="12" name="Rectangle 11"/>
          <p:cNvSpPr/>
          <p:nvPr/>
        </p:nvSpPr>
        <p:spPr>
          <a:xfrm>
            <a:off x="1919665" y="2136731"/>
            <a:ext cx="8548112" cy="400879"/>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65AB30"/>
                </a:solidFill>
                <a:latin typeface="Lato Bold" panose="020F0502020204030203" pitchFamily="34" charset="0"/>
                <a:ea typeface="Lato Bold" panose="020F0502020204030203" pitchFamily="34" charset="0"/>
                <a:cs typeface="Lato Bold" panose="020F0502020204030203" pitchFamily="34" charset="0"/>
                <a:sym typeface="Lato Light"/>
              </a:rPr>
              <a:t>of managers feel that employee wellbeing is their responsibility…</a:t>
            </a:r>
            <a:endParaRPr lang="en-GB" sz="2000" kern="0" dirty="0">
              <a:solidFill>
                <a:srgbClr val="65AB30"/>
              </a:solidFill>
              <a:latin typeface="Lato Light"/>
              <a:ea typeface="Lato Light"/>
              <a:cs typeface="Lato Light"/>
              <a:sym typeface="Lato Light"/>
            </a:endParaRPr>
          </a:p>
        </p:txBody>
      </p:sp>
      <p:sp>
        <p:nvSpPr>
          <p:cNvPr id="15" name="Rectangle 14"/>
          <p:cNvSpPr/>
          <p:nvPr/>
        </p:nvSpPr>
        <p:spPr>
          <a:xfrm>
            <a:off x="1879724" y="3094545"/>
            <a:ext cx="8244794" cy="400879"/>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…but just 30% have taken part in mental health training </a:t>
            </a:r>
          </a:p>
        </p:txBody>
      </p:sp>
      <p:sp>
        <p:nvSpPr>
          <p:cNvPr id="17" name="Rectangle 16"/>
          <p:cNvSpPr/>
          <p:nvPr/>
        </p:nvSpPr>
        <p:spPr>
          <a:xfrm>
            <a:off x="810121" y="2887070"/>
            <a:ext cx="1588897"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30% </a:t>
            </a:r>
            <a:endParaRPr lang="en-GB" sz="4800" dirty="0">
              <a:solidFill>
                <a:srgbClr val="2896C4"/>
              </a:solidFill>
            </a:endParaRPr>
          </a:p>
        </p:txBody>
      </p:sp>
      <p:sp>
        <p:nvSpPr>
          <p:cNvPr id="22" name="Rectangle 21"/>
          <p:cNvSpPr/>
          <p:nvPr/>
        </p:nvSpPr>
        <p:spPr>
          <a:xfrm>
            <a:off x="1879724" y="3840476"/>
            <a:ext cx="8392611" cy="739433"/>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report having no workplace facilities or services that could help mental health and wellbeing</a:t>
            </a:r>
          </a:p>
        </p:txBody>
      </p:sp>
      <p:sp>
        <p:nvSpPr>
          <p:cNvPr id="23" name="Rectangle 22"/>
          <p:cNvSpPr/>
          <p:nvPr/>
        </p:nvSpPr>
        <p:spPr>
          <a:xfrm>
            <a:off x="810121" y="3789869"/>
            <a:ext cx="1588897"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30% </a:t>
            </a:r>
            <a:endParaRPr lang="en-GB" sz="4800" dirty="0">
              <a:solidFill>
                <a:srgbClr val="2896C4"/>
              </a:solidFill>
            </a:endParaRPr>
          </a:p>
        </p:txBody>
      </p:sp>
      <p:sp>
        <p:nvSpPr>
          <p:cNvPr id="24" name="Rectangle 23"/>
          <p:cNvSpPr/>
          <p:nvPr/>
        </p:nvSpPr>
        <p:spPr>
          <a:xfrm>
            <a:off x="810120" y="4780860"/>
            <a:ext cx="1417376"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16%</a:t>
            </a:r>
            <a:endParaRPr lang="en-GB" sz="4800" dirty="0">
              <a:solidFill>
                <a:srgbClr val="2896C4"/>
              </a:solidFill>
            </a:endParaRPr>
          </a:p>
        </p:txBody>
      </p:sp>
      <p:sp>
        <p:nvSpPr>
          <p:cNvPr id="26" name="Rectangle 25"/>
          <p:cNvSpPr/>
          <p:nvPr/>
        </p:nvSpPr>
        <p:spPr>
          <a:xfrm>
            <a:off x="1879724" y="4980148"/>
            <a:ext cx="8710304" cy="400879"/>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employees felt able to disclose a mental health issue to a manager </a:t>
            </a:r>
          </a:p>
        </p:txBody>
      </p:sp>
      <p:sp>
        <p:nvSpPr>
          <p:cNvPr id="18" name="Rectangle 17"/>
          <p:cNvSpPr/>
          <p:nvPr/>
        </p:nvSpPr>
        <p:spPr>
          <a:xfrm>
            <a:off x="1020727" y="342692"/>
            <a:ext cx="11171273" cy="1043609"/>
          </a:xfrm>
          <a:prstGeom prst="rect">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Equip your managers</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9" name="Oval 18"/>
          <p:cNvSpPr/>
          <p:nvPr/>
        </p:nvSpPr>
        <p:spPr>
          <a:xfrm>
            <a:off x="513148" y="346886"/>
            <a:ext cx="1043608" cy="1043608"/>
          </a:xfrm>
          <a:prstGeom prst="ellipse">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4</a:t>
            </a:r>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2253" y="91945"/>
            <a:ext cx="2258612" cy="2527262"/>
          </a:xfrm>
          <a:prstGeom prst="rect">
            <a:avLst/>
          </a:prstGeom>
        </p:spPr>
      </p:pic>
      <p:sp>
        <p:nvSpPr>
          <p:cNvPr id="14" name="Rectangle 13">
            <a:extLst>
              <a:ext uri="{FF2B5EF4-FFF2-40B4-BE49-F238E27FC236}">
                <a16:creationId xmlns:a16="http://schemas.microsoft.com/office/drawing/2014/main" id="{7C85FCD2-DAE0-4958-A490-D59E4D59A73C}"/>
              </a:ext>
            </a:extLst>
          </p:cNvPr>
          <p:cNvSpPr/>
          <p:nvPr/>
        </p:nvSpPr>
        <p:spPr>
          <a:xfrm>
            <a:off x="816561" y="6149821"/>
            <a:ext cx="9651216"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b="1" kern="0" dirty="0">
                <a:solidFill>
                  <a:srgbClr val="134356"/>
                </a:solidFill>
                <a:latin typeface="Lato Bold"/>
                <a:ea typeface="Lato Bold"/>
                <a:cs typeface="Lato Bold"/>
                <a:sym typeface="Lato Bold"/>
              </a:rPr>
              <a:t>Business in the Community, 2018</a:t>
            </a:r>
            <a:r>
              <a:rPr lang="en-GB" sz="1600" kern="0" dirty="0">
                <a:solidFill>
                  <a:srgbClr val="134356"/>
                </a:solidFill>
                <a:latin typeface="Lato Bold"/>
                <a:ea typeface="Lato Bold"/>
                <a:cs typeface="Lato Bold"/>
                <a:sym typeface="Lato Bold"/>
              </a:rPr>
              <a:t>: Mental Health at Work summary report</a:t>
            </a:r>
          </a:p>
        </p:txBody>
      </p:sp>
      <p:pic>
        <p:nvPicPr>
          <p:cNvPr id="25" name="Picture 24">
            <a:extLst>
              <a:ext uri="{FF2B5EF4-FFF2-40B4-BE49-F238E27FC236}">
                <a16:creationId xmlns:a16="http://schemas.microsoft.com/office/drawing/2014/main" id="{5B4D5F51-27D0-44A7-93B7-E286D1F78A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1781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3" grpId="0"/>
      <p:bldP spid="24" grpId="0"/>
      <p:bldP spid="26"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10" y="1040593"/>
            <a:ext cx="6939404" cy="4351338"/>
          </a:xfrm>
        </p:spPr>
        <p:txBody>
          <a:bodyPr>
            <a:noAutofit/>
          </a:bodyPr>
          <a:lstStyle/>
          <a:p>
            <a:pPr marL="0" indent="0">
              <a:buNone/>
            </a:pP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“We recognise that line managers have such a complex and varied role so we wanted to give them the best toolkit to support their teams.”</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Nikki </a:t>
            </a:r>
            <a:r>
              <a:rPr lang="en-GB" sz="24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Kirbell</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Health &amp; Wellbeing Programme Lead</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Unilever UK &amp; Ireland</a:t>
            </a:r>
          </a:p>
        </p:txBody>
      </p:sp>
    </p:spTree>
    <p:extLst>
      <p:ext uri="{BB962C8B-B14F-4D97-AF65-F5344CB8AC3E}">
        <p14:creationId xmlns:p14="http://schemas.microsoft.com/office/powerpoint/2010/main" val="293644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p:cNvSpPr txBox="1">
            <a:spLocks/>
          </p:cNvSpPr>
          <p:nvPr/>
        </p:nvSpPr>
        <p:spPr>
          <a:xfrm>
            <a:off x="1967915" y="1883448"/>
            <a:ext cx="8403844" cy="4674476"/>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a:solidFill>
                <a:srgbClr val="2896C4"/>
              </a:solidFill>
              <a:latin typeface="Lato Light"/>
              <a:ea typeface="Lato Light"/>
              <a:cs typeface="Lato Light"/>
              <a:sym typeface="Lato Light"/>
            </a:endParaRPr>
          </a:p>
        </p:txBody>
      </p:sp>
      <p:sp>
        <p:nvSpPr>
          <p:cNvPr id="20" name="Rectangle 19"/>
          <p:cNvSpPr/>
          <p:nvPr/>
        </p:nvSpPr>
        <p:spPr>
          <a:xfrm>
            <a:off x="723014" y="2247432"/>
            <a:ext cx="9944986" cy="1569660"/>
          </a:xfrm>
          <a:prstGeom prst="rect">
            <a:avLst/>
          </a:prstGeom>
        </p:spPr>
        <p:txBody>
          <a:bodyPr wrap="square">
            <a:spAutoFit/>
          </a:bodyPr>
          <a:lstStyle/>
          <a:p>
            <a:r>
              <a:rPr lang="en-GB" sz="2000" dirty="0">
                <a:solidFill>
                  <a:srgbClr val="2896C4"/>
                </a:solidFill>
                <a:latin typeface="Lato Bold" panose="020F0502020204030203" pitchFamily="34" charset="0"/>
                <a:ea typeface="Lato Bold" panose="020F0502020204030203" pitchFamily="34" charset="0"/>
                <a:cs typeface="Lato Bold" panose="020F0502020204030203" pitchFamily="34" charset="0"/>
              </a:rPr>
              <a:t>Employees favour a workplace that cares for their wellbeing and demonstrates support for wellbeing through a healthy work/life balance and strong diversity policies</a:t>
            </a:r>
          </a:p>
          <a:p>
            <a:endParaRPr lang="en-GB" sz="2000" dirty="0">
              <a:solidFill>
                <a:srgbClr val="2896C4"/>
              </a:solidFill>
              <a:latin typeface="Lato Bold" panose="020F0502020204030203" pitchFamily="34" charset="0"/>
              <a:ea typeface="Lato Bold" panose="020F0502020204030203" pitchFamily="34" charset="0"/>
              <a:cs typeface="Lato Bold" panose="020F0502020204030203" pitchFamily="34" charset="0"/>
            </a:endParaRPr>
          </a:p>
          <a:p>
            <a:r>
              <a:rPr lang="en-GB" sz="1600" kern="0" dirty="0">
                <a:solidFill>
                  <a:srgbClr val="134356"/>
                </a:solidFill>
                <a:latin typeface="Lato Bold"/>
                <a:ea typeface="Lato Bold"/>
                <a:cs typeface="Lato Bold"/>
                <a:sym typeface="Lato Bold"/>
              </a:rPr>
              <a:t>World Federation for Mental Health, 2017: Mental Health in the Workplace</a:t>
            </a:r>
          </a:p>
          <a:p>
            <a:endParaRPr lang="en-GB" sz="2000" dirty="0">
              <a:solidFill>
                <a:srgbClr val="2896C4"/>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1020726" y="346886"/>
            <a:ext cx="11171274" cy="1038653"/>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Boost motivation &amp; commitment</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3" name="Oval 12"/>
          <p:cNvSpPr/>
          <p:nvPr/>
        </p:nvSpPr>
        <p:spPr>
          <a:xfrm>
            <a:off x="513148" y="346886"/>
            <a:ext cx="1043608" cy="1043608"/>
          </a:xfrm>
          <a:prstGeom prst="ellipse">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5</a:t>
            </a:r>
          </a:p>
        </p:txBody>
      </p:sp>
      <p:sp>
        <p:nvSpPr>
          <p:cNvPr id="3" name="TextBox 2">
            <a:extLst>
              <a:ext uri="{FF2B5EF4-FFF2-40B4-BE49-F238E27FC236}">
                <a16:creationId xmlns:a16="http://schemas.microsoft.com/office/drawing/2014/main" id="{BD8B998C-7C0E-4EB5-AC48-92283200A4F4}"/>
              </a:ext>
            </a:extLst>
          </p:cNvPr>
          <p:cNvSpPr txBox="1"/>
          <p:nvPr/>
        </p:nvSpPr>
        <p:spPr>
          <a:xfrm>
            <a:off x="723014" y="4181076"/>
            <a:ext cx="9501071" cy="1538883"/>
          </a:xfrm>
          <a:prstGeom prst="rect">
            <a:avLst/>
          </a:prstGeom>
          <a:noFill/>
        </p:spPr>
        <p:txBody>
          <a:bodyPr wrap="square" rtlCol="0">
            <a:spAutoFit/>
          </a:bodyPr>
          <a:lstStyle/>
          <a:p>
            <a:pPr lvl="0">
              <a:defRPr/>
            </a:pPr>
            <a:r>
              <a:rPr lang="en-GB" sz="2000" dirty="0">
                <a:solidFill>
                  <a:srgbClr val="65AB30"/>
                </a:solidFill>
                <a:latin typeface="Lato Bold" panose="020F0502020204030203"/>
              </a:rPr>
              <a:t>When asked about their happiness at work, younger respondents (aged 18-24 years) and older respondents (aged 65+ years) reported being happy at work more frequently than respondents in the middle age bracket (aged 31-40 years)</a:t>
            </a:r>
          </a:p>
          <a:p>
            <a:pPr lvl="0" algn="just">
              <a:defRPr/>
            </a:pPr>
            <a:endParaRPr lang="en-GB" dirty="0">
              <a:solidFill>
                <a:prstClr val="black"/>
              </a:solidFill>
              <a:latin typeface="Lato Bold" panose="020F0502020204030203"/>
            </a:endParaRPr>
          </a:p>
          <a:p>
            <a:pPr lvl="0">
              <a:defRPr/>
            </a:pPr>
            <a:r>
              <a:rPr lang="en-GB" sz="1600" dirty="0">
                <a:solidFill>
                  <a:srgbClr val="134457"/>
                </a:solidFill>
                <a:latin typeface="Lato Bold" panose="020F0502020204030203"/>
              </a:rPr>
              <a:t>Mind, 2018: Workplace Wellbeing Index 2016/17</a:t>
            </a:r>
            <a:endParaRPr lang="en-GB" sz="2400" dirty="0">
              <a:solidFill>
                <a:prstClr val="black"/>
              </a:solidFill>
              <a:latin typeface="Lato Bold" panose="020F0502020204030203"/>
            </a:endParaRPr>
          </a:p>
        </p:txBody>
      </p:sp>
      <p:pic>
        <p:nvPicPr>
          <p:cNvPr id="9" name="Picture 8">
            <a:extLst>
              <a:ext uri="{FF2B5EF4-FFF2-40B4-BE49-F238E27FC236}">
                <a16:creationId xmlns:a16="http://schemas.microsoft.com/office/drawing/2014/main" id="{C0DF904E-6C96-466A-B5BF-502096942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5264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09" y="1040592"/>
            <a:ext cx="7864437" cy="5817407"/>
          </a:xfrm>
        </p:spPr>
        <p:txBody>
          <a:bodyPr>
            <a:noAutofit/>
          </a:bodyPr>
          <a:lstStyle/>
          <a:p>
            <a:pPr marL="0" indent="0">
              <a:buNone/>
            </a:pPr>
            <a:r>
              <a:rPr lang="en-GB" dirty="0">
                <a:solidFill>
                  <a:schemeClr val="bg1"/>
                </a:solidFill>
                <a:latin typeface="Lato Bold" panose="020F0502020204030203" pitchFamily="34" charset="0"/>
                <a:ea typeface="Lato Bold" panose="020F0502020204030203" pitchFamily="34" charset="0"/>
                <a:cs typeface="Lato Bold" panose="020F0502020204030203" pitchFamily="34" charset="0"/>
              </a:rPr>
              <a:t>“Supporting mental health in the workplace is not just a corporate responsibility; staff who have positive mental health are more productive and businesses who promote a progressive approach to mental health can see a significant impact on business performance, so it’s about good business too.”</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Dr Justin Varney</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National Lead for Adult Health and Wellbeing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Public Health England </a:t>
            </a:r>
          </a:p>
        </p:txBody>
      </p:sp>
    </p:spTree>
    <p:extLst>
      <p:ext uri="{BB962C8B-B14F-4D97-AF65-F5344CB8AC3E}">
        <p14:creationId xmlns:p14="http://schemas.microsoft.com/office/powerpoint/2010/main" val="402618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10093" y="341304"/>
            <a:ext cx="11181907" cy="1043609"/>
          </a:xfrm>
          <a:prstGeom prst="rect">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873036" y="584420"/>
            <a:ext cx="8489323" cy="4351338"/>
          </a:xfrm>
        </p:spPr>
        <p:txBody>
          <a:bodyPr>
            <a:noAutofit/>
          </a:bodyPr>
          <a:lstStyle/>
          <a:p>
            <a:pPr marL="0" indent="0">
              <a:buNone/>
            </a:pPr>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Break the silence, close the gap</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1" name="Oval 10"/>
          <p:cNvSpPr/>
          <p:nvPr/>
        </p:nvSpPr>
        <p:spPr>
          <a:xfrm>
            <a:off x="511519" y="341303"/>
            <a:ext cx="1043609" cy="1043609"/>
          </a:xfrm>
          <a:prstGeom prst="ellipse">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6</a:t>
            </a:r>
          </a:p>
        </p:txBody>
      </p:sp>
      <p:sp>
        <p:nvSpPr>
          <p:cNvPr id="17" name="Rectangle 16"/>
          <p:cNvSpPr/>
          <p:nvPr/>
        </p:nvSpPr>
        <p:spPr>
          <a:xfrm>
            <a:off x="780559" y="4355836"/>
            <a:ext cx="7622508" cy="868828"/>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2400" kern="0" dirty="0">
                <a:solidFill>
                  <a:srgbClr val="2896C4"/>
                </a:solidFill>
                <a:latin typeface="Lato Bold"/>
                <a:ea typeface="Lato Bold"/>
                <a:cs typeface="Lato Bold"/>
                <a:sym typeface="Lato Bold"/>
              </a:rPr>
              <a:t>42% of employees with no managerial responsibility believe that their organisation supports its staff </a:t>
            </a:r>
          </a:p>
        </p:txBody>
      </p:sp>
      <p:sp>
        <p:nvSpPr>
          <p:cNvPr id="7" name="Rectangle 6"/>
          <p:cNvSpPr/>
          <p:nvPr/>
        </p:nvSpPr>
        <p:spPr>
          <a:xfrm>
            <a:off x="780559" y="1791270"/>
            <a:ext cx="9815640" cy="610039"/>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Business in the Community, 2018: Mental Health at Work Report</a:t>
            </a:r>
            <a:br>
              <a:rPr lang="en-GB" sz="1600" kern="0" dirty="0">
                <a:solidFill>
                  <a:srgbClr val="134356"/>
                </a:solidFill>
                <a:latin typeface="Lato Bold"/>
                <a:ea typeface="Lato Bold"/>
                <a:cs typeface="Lato Bold"/>
                <a:sym typeface="Lato Bold"/>
              </a:rPr>
            </a:br>
            <a:r>
              <a:rPr lang="en-GB" sz="1600" kern="0" dirty="0">
                <a:solidFill>
                  <a:srgbClr val="134356"/>
                </a:solidFill>
                <a:latin typeface="Lato Bold"/>
                <a:ea typeface="Lato Bold"/>
                <a:cs typeface="Lato Bold"/>
                <a:sym typeface="Lato Bold"/>
              </a:rPr>
              <a:t>found a gap between aspiration and reality for workplace mental health:</a:t>
            </a:r>
          </a:p>
        </p:txBody>
      </p:sp>
      <p:sp>
        <p:nvSpPr>
          <p:cNvPr id="8" name="Rectangle 7"/>
          <p:cNvSpPr/>
          <p:nvPr/>
        </p:nvSpPr>
        <p:spPr>
          <a:xfrm>
            <a:off x="-1157746" y="2792598"/>
            <a:ext cx="8919513" cy="1230722"/>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400" kern="0" dirty="0">
                <a:solidFill>
                  <a:srgbClr val="65AD30"/>
                </a:solidFill>
                <a:latin typeface="Lato Bold" panose="020F0502020204030203" pitchFamily="34" charset="0"/>
                <a:ea typeface="Lato Bold" panose="020F0502020204030203" pitchFamily="34" charset="0"/>
                <a:cs typeface="Lato Bold" panose="020F0502020204030203" pitchFamily="34" charset="0"/>
                <a:sym typeface="Lato Light"/>
              </a:rPr>
              <a:t>58% of senior leaders and board members </a:t>
            </a:r>
            <a:br>
              <a:rPr lang="en-GB" sz="2400" kern="0" dirty="0">
                <a:solidFill>
                  <a:srgbClr val="65AD30"/>
                </a:solidFill>
                <a:latin typeface="Lato Bold" panose="020F0502020204030203" pitchFamily="34" charset="0"/>
                <a:ea typeface="Lato Bold" panose="020F0502020204030203" pitchFamily="34" charset="0"/>
                <a:cs typeface="Lato Bold" panose="020F0502020204030203" pitchFamily="34" charset="0"/>
                <a:sym typeface="Lato Light"/>
              </a:rPr>
            </a:br>
            <a:r>
              <a:rPr lang="en-GB" sz="2400" kern="0" dirty="0">
                <a:solidFill>
                  <a:srgbClr val="65AD30"/>
                </a:solidFill>
                <a:latin typeface="Lato Bold" panose="020F0502020204030203" pitchFamily="34" charset="0"/>
                <a:ea typeface="Lato Bold" panose="020F0502020204030203" pitchFamily="34" charset="0"/>
                <a:cs typeface="Lato Bold" panose="020F0502020204030203" pitchFamily="34" charset="0"/>
                <a:sym typeface="Lato Light"/>
              </a:rPr>
              <a:t>think that their organisation supports its staff </a:t>
            </a:r>
            <a:endParaRPr lang="en-GB" sz="2400" kern="0" dirty="0">
              <a:solidFill>
                <a:srgbClr val="65AD30"/>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grpSp>
        <p:nvGrpSpPr>
          <p:cNvPr id="34" name="Group 33"/>
          <p:cNvGrpSpPr/>
          <p:nvPr/>
        </p:nvGrpSpPr>
        <p:grpSpPr>
          <a:xfrm>
            <a:off x="9059679" y="3067905"/>
            <a:ext cx="1954434" cy="621334"/>
            <a:chOff x="573829" y="2702217"/>
            <a:chExt cx="2208208" cy="657274"/>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5121" y="2702217"/>
              <a:ext cx="654212" cy="540458"/>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4477" y="2702217"/>
              <a:ext cx="654212" cy="540458"/>
            </a:xfrm>
            <a:prstGeom prst="rect">
              <a:avLst/>
            </a:prstGeom>
          </p:spPr>
        </p:pic>
        <p:grpSp>
          <p:nvGrpSpPr>
            <p:cNvPr id="33" name="Group 32"/>
            <p:cNvGrpSpPr/>
            <p:nvPr/>
          </p:nvGrpSpPr>
          <p:grpSpPr>
            <a:xfrm>
              <a:off x="573829" y="2813745"/>
              <a:ext cx="2208208" cy="545746"/>
              <a:chOff x="573829" y="2813745"/>
              <a:chExt cx="2208208" cy="545746"/>
            </a:xfrm>
          </p:grpSpPr>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3829" y="2813745"/>
                <a:ext cx="652588" cy="540458"/>
              </a:xfrm>
              <a:prstGeom prst="rect">
                <a:avLst/>
              </a:prstGeom>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44038" y="2819033"/>
                <a:ext cx="652588" cy="540458"/>
              </a:xfrm>
              <a:prstGeom prst="rect">
                <a:avLst/>
              </a:prstGeom>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9449" y="2813745"/>
                <a:ext cx="652588" cy="540458"/>
              </a:xfrm>
              <a:prstGeom prst="rect">
                <a:avLst/>
              </a:prstGeom>
            </p:spPr>
          </p:pic>
        </p:grpSp>
      </p:grpSp>
      <p:sp>
        <p:nvSpPr>
          <p:cNvPr id="30" name="Rectangle 29"/>
          <p:cNvSpPr/>
          <p:nvPr/>
        </p:nvSpPr>
        <p:spPr>
          <a:xfrm>
            <a:off x="780559" y="5338837"/>
            <a:ext cx="6842985" cy="868828"/>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2400" kern="0" dirty="0">
                <a:solidFill>
                  <a:srgbClr val="2896C4"/>
                </a:solidFill>
                <a:latin typeface="Lato Bold"/>
                <a:ea typeface="Lato Bold"/>
                <a:cs typeface="Lato Bold"/>
                <a:sym typeface="Lato Bold"/>
              </a:rPr>
              <a:t>20% of employees feel that their manager is not concerned about their wellbeing</a:t>
            </a:r>
          </a:p>
        </p:txBody>
      </p:sp>
      <p:sp>
        <p:nvSpPr>
          <p:cNvPr id="31" name="Rectangle 30"/>
          <p:cNvSpPr/>
          <p:nvPr/>
        </p:nvSpPr>
        <p:spPr>
          <a:xfrm>
            <a:off x="801546" y="3778003"/>
            <a:ext cx="494046" cy="338554"/>
          </a:xfrm>
          <a:prstGeom prst="rect">
            <a:avLst/>
          </a:prstGeom>
        </p:spPr>
        <p:txBody>
          <a:bodyPr wrap="none">
            <a:spAutoFit/>
          </a:bodyPr>
          <a:lstStyle/>
          <a:p>
            <a:r>
              <a:rPr lang="en-GB" sz="1600" kern="0" dirty="0">
                <a:solidFill>
                  <a:srgbClr val="134356"/>
                </a:solidFill>
                <a:latin typeface="Lato Bold"/>
                <a:ea typeface="Lato Bold"/>
                <a:cs typeface="Lato Bold"/>
                <a:sym typeface="Lato Bold"/>
              </a:rPr>
              <a:t>but</a:t>
            </a:r>
            <a:endParaRPr lang="en-GB" dirty="0">
              <a:solidFill>
                <a:srgbClr val="134356"/>
              </a:solidFill>
            </a:endParaRPr>
          </a:p>
        </p:txBody>
      </p:sp>
      <p:grpSp>
        <p:nvGrpSpPr>
          <p:cNvPr id="2" name="Group 1">
            <a:extLst>
              <a:ext uri="{FF2B5EF4-FFF2-40B4-BE49-F238E27FC236}">
                <a16:creationId xmlns:a16="http://schemas.microsoft.com/office/drawing/2014/main" id="{FE7F8A48-F4C7-474F-A10C-4A43F461016B}"/>
              </a:ext>
            </a:extLst>
          </p:cNvPr>
          <p:cNvGrpSpPr/>
          <p:nvPr/>
        </p:nvGrpSpPr>
        <p:grpSpPr>
          <a:xfrm>
            <a:off x="8462790" y="5064415"/>
            <a:ext cx="2965769" cy="1041515"/>
            <a:chOff x="7873005" y="4243085"/>
            <a:chExt cx="3618907" cy="1167319"/>
          </a:xfrm>
        </p:grpSpPr>
        <p:grpSp>
          <p:nvGrpSpPr>
            <p:cNvPr id="39" name="Group 38"/>
            <p:cNvGrpSpPr/>
            <p:nvPr/>
          </p:nvGrpSpPr>
          <p:grpSpPr>
            <a:xfrm>
              <a:off x="7873005" y="4243085"/>
              <a:ext cx="3602777" cy="521546"/>
              <a:chOff x="573829" y="4741059"/>
              <a:chExt cx="3792692" cy="549038"/>
            </a:xfrm>
          </p:grpSpPr>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19420" y="4749639"/>
                <a:ext cx="654212" cy="540458"/>
              </a:xfrm>
              <a:prstGeom prst="rect">
                <a:avLst/>
              </a:prstGeom>
            </p:spPr>
          </p:pic>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12309" y="4741059"/>
                <a:ext cx="654212" cy="540458"/>
              </a:xfrm>
              <a:prstGeom prst="rect">
                <a:avLst/>
              </a:prstGeom>
            </p:spPr>
          </p:pic>
          <p:pic>
            <p:nvPicPr>
              <p:cNvPr id="32" name="Picture 3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3829" y="4741059"/>
                <a:ext cx="652588" cy="540458"/>
              </a:xfrm>
              <a:prstGeom prst="rect">
                <a:avLst/>
              </a:prstGeom>
            </p:spPr>
          </p:pic>
          <p:pic>
            <p:nvPicPr>
              <p:cNvPr id="35" name="Picture 3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40562" y="4741059"/>
                <a:ext cx="652588" cy="540458"/>
              </a:xfrm>
              <a:prstGeom prst="rect">
                <a:avLst/>
              </a:prstGeom>
            </p:spPr>
          </p:pic>
          <p:pic>
            <p:nvPicPr>
              <p:cNvPr id="36" name="Picture 3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29449" y="4741059"/>
                <a:ext cx="652588" cy="540458"/>
              </a:xfrm>
              <a:prstGeom prst="rect">
                <a:avLst/>
              </a:prstGeom>
            </p:spPr>
          </p:pic>
        </p:grpSp>
        <p:grpSp>
          <p:nvGrpSpPr>
            <p:cNvPr id="38" name="Group 37">
              <a:extLst>
                <a:ext uri="{FF2B5EF4-FFF2-40B4-BE49-F238E27FC236}">
                  <a16:creationId xmlns:a16="http://schemas.microsoft.com/office/drawing/2014/main" id="{213EF759-E6C4-4C61-B223-CAA35F25C6CB}"/>
                </a:ext>
              </a:extLst>
            </p:cNvPr>
            <p:cNvGrpSpPr/>
            <p:nvPr/>
          </p:nvGrpSpPr>
          <p:grpSpPr>
            <a:xfrm>
              <a:off x="7873005" y="4893071"/>
              <a:ext cx="3618907" cy="517333"/>
              <a:chOff x="4500604" y="4736914"/>
              <a:chExt cx="3809672" cy="544603"/>
            </a:xfrm>
          </p:grpSpPr>
          <p:pic>
            <p:nvPicPr>
              <p:cNvPr id="43" name="Picture 42">
                <a:extLst>
                  <a:ext uri="{FF2B5EF4-FFF2-40B4-BE49-F238E27FC236}">
                    <a16:creationId xmlns:a16="http://schemas.microsoft.com/office/drawing/2014/main" id="{3ED51E03-4AAA-4F6D-93D4-48C64ECD13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0604" y="4741059"/>
                <a:ext cx="654212" cy="540458"/>
              </a:xfrm>
              <a:prstGeom prst="rect">
                <a:avLst/>
              </a:prstGeom>
            </p:spPr>
          </p:pic>
          <p:pic>
            <p:nvPicPr>
              <p:cNvPr id="44" name="Picture 43">
                <a:extLst>
                  <a:ext uri="{FF2B5EF4-FFF2-40B4-BE49-F238E27FC236}">
                    <a16:creationId xmlns:a16="http://schemas.microsoft.com/office/drawing/2014/main" id="{1B84FEC3-6DED-48C4-9EEC-38620D078C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88899" y="4741059"/>
                <a:ext cx="654212" cy="540458"/>
              </a:xfrm>
              <a:prstGeom prst="rect">
                <a:avLst/>
              </a:prstGeom>
            </p:spPr>
          </p:pic>
          <p:pic>
            <p:nvPicPr>
              <p:cNvPr id="45" name="Picture 44">
                <a:extLst>
                  <a:ext uri="{FF2B5EF4-FFF2-40B4-BE49-F238E27FC236}">
                    <a16:creationId xmlns:a16="http://schemas.microsoft.com/office/drawing/2014/main" id="{7F6EC79F-858B-4A19-B372-ED752801DF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1788" y="4736914"/>
                <a:ext cx="654212" cy="540458"/>
              </a:xfrm>
              <a:prstGeom prst="rect">
                <a:avLst/>
              </a:prstGeom>
            </p:spPr>
          </p:pic>
          <p:pic>
            <p:nvPicPr>
              <p:cNvPr id="46" name="Picture 45">
                <a:extLst>
                  <a:ext uri="{FF2B5EF4-FFF2-40B4-BE49-F238E27FC236}">
                    <a16:creationId xmlns:a16="http://schemas.microsoft.com/office/drawing/2014/main" id="{0287C600-7CF7-4BE4-9077-468A9020EF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56064" y="4736914"/>
                <a:ext cx="654212" cy="540458"/>
              </a:xfrm>
              <a:prstGeom prst="rect">
                <a:avLst/>
              </a:prstGeom>
            </p:spPr>
          </p:pic>
          <p:pic>
            <p:nvPicPr>
              <p:cNvPr id="47" name="Picture 46">
                <a:extLst>
                  <a:ext uri="{FF2B5EF4-FFF2-40B4-BE49-F238E27FC236}">
                    <a16:creationId xmlns:a16="http://schemas.microsoft.com/office/drawing/2014/main" id="{05672D8C-EF7D-42AF-944D-7519704098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68926" y="4739304"/>
                <a:ext cx="654212" cy="540458"/>
              </a:xfrm>
              <a:prstGeom prst="rect">
                <a:avLst/>
              </a:prstGeom>
            </p:spPr>
          </p:pic>
        </p:grpSp>
      </p:grpSp>
    </p:spTree>
    <p:extLst>
      <p:ext uri="{BB962C8B-B14F-4D97-AF65-F5344CB8AC3E}">
        <p14:creationId xmlns:p14="http://schemas.microsoft.com/office/powerpoint/2010/main" val="1352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6095999"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6096000" y="351842"/>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Heavy" panose="020F0502020204030203" pitchFamily="34" charset="0"/>
                <a:ea typeface="Lato Heavy" panose="020F0502020204030203" pitchFamily="34" charset="0"/>
                <a:cs typeface="Lato Heavy" panose="020F0502020204030203" pitchFamily="34" charset="0"/>
              </a:rPr>
              <a:t>Financial</a:t>
            </a:r>
          </a:p>
        </p:txBody>
      </p:sp>
      <p:sp>
        <p:nvSpPr>
          <p:cNvPr id="14" name="Oval 13"/>
          <p:cNvSpPr/>
          <p:nvPr/>
        </p:nvSpPr>
        <p:spPr>
          <a:xfrm>
            <a:off x="5574195" y="362010"/>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Lato Bold" panose="020F0502020204030203" pitchFamily="34" charset="0"/>
                <a:ea typeface="Lato Bold" panose="020F0502020204030203" pitchFamily="34" charset="0"/>
                <a:cs typeface="Lato Bold" panose="020F0502020204030203" pitchFamily="34" charset="0"/>
              </a:rPr>
              <a:t>£</a:t>
            </a:r>
          </a:p>
        </p:txBody>
      </p:sp>
      <p:sp>
        <p:nvSpPr>
          <p:cNvPr id="17" name="Rectangle 16"/>
          <p:cNvSpPr/>
          <p:nvPr/>
        </p:nvSpPr>
        <p:spPr>
          <a:xfrm>
            <a:off x="785023" y="1848431"/>
            <a:ext cx="1895071" cy="1015663"/>
          </a:xfrm>
          <a:prstGeom prst="rect">
            <a:avLst/>
          </a:prstGeom>
        </p:spPr>
        <p:txBody>
          <a:bodyPr wrap="non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66% </a:t>
            </a:r>
            <a:endParaRPr lang="en-GB" sz="6000" dirty="0">
              <a:solidFill>
                <a:srgbClr val="2896C4"/>
              </a:solidFill>
            </a:endParaRPr>
          </a:p>
        </p:txBody>
      </p:sp>
      <p:sp>
        <p:nvSpPr>
          <p:cNvPr id="18" name="Rectangle 17"/>
          <p:cNvSpPr/>
          <p:nvPr/>
        </p:nvSpPr>
        <p:spPr>
          <a:xfrm>
            <a:off x="2006309" y="2013912"/>
            <a:ext cx="9400668" cy="742383"/>
          </a:xfrm>
          <a:prstGeom prst="rect">
            <a:avLst/>
          </a:prstGeom>
        </p:spPr>
        <p:txBody>
          <a:bodyPr wrap="square">
            <a:spAutoFit/>
          </a:bodyPr>
          <a:lstStyle/>
          <a:p>
            <a:pPr marL="533400" defTabSz="603504">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financial sector employees have experienced a mental health issue </a:t>
            </a:r>
            <a:b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as a result of work</a:t>
            </a:r>
            <a:endParaRPr lang="en-GB" sz="2112" kern="0" dirty="0">
              <a:solidFill>
                <a:srgbClr val="2896C4"/>
              </a:solidFill>
              <a:latin typeface="Lato Light"/>
              <a:ea typeface="Lato Light"/>
              <a:cs typeface="Lato Light"/>
              <a:sym typeface="Lato Light"/>
            </a:endParaRPr>
          </a:p>
        </p:txBody>
      </p:sp>
      <p:sp>
        <p:nvSpPr>
          <p:cNvPr id="19" name="Rectangle 18"/>
          <p:cNvSpPr/>
          <p:nvPr/>
        </p:nvSpPr>
        <p:spPr>
          <a:xfrm>
            <a:off x="724081" y="2796806"/>
            <a:ext cx="1895071" cy="1015663"/>
          </a:xfrm>
          <a:prstGeom prst="rect">
            <a:avLst/>
          </a:prstGeom>
        </p:spPr>
        <p:txBody>
          <a:bodyPr wrap="non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32% </a:t>
            </a:r>
            <a:endParaRPr lang="en-GB" sz="6000" dirty="0">
              <a:solidFill>
                <a:srgbClr val="2896C4"/>
              </a:solidFill>
            </a:endParaRPr>
          </a:p>
        </p:txBody>
      </p:sp>
      <p:sp>
        <p:nvSpPr>
          <p:cNvPr id="20" name="Rectangle 19"/>
          <p:cNvSpPr/>
          <p:nvPr/>
        </p:nvSpPr>
        <p:spPr>
          <a:xfrm>
            <a:off x="2006309" y="3101682"/>
            <a:ext cx="9185163" cy="417358"/>
          </a:xfrm>
          <a:prstGeom prst="rect">
            <a:avLst/>
          </a:prstGeom>
        </p:spPr>
        <p:txBody>
          <a:bodyPr wrap="square">
            <a:spAutoFit/>
          </a:bodyPr>
          <a:lstStyle/>
          <a:p>
            <a:pPr marL="533400" defTabSz="603504">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have been formally diagnosed with a mental health issue</a:t>
            </a:r>
            <a:endParaRPr lang="en-GB" sz="2112" kern="0" dirty="0">
              <a:solidFill>
                <a:srgbClr val="2896C4"/>
              </a:solidFill>
              <a:latin typeface="Lato Light"/>
              <a:ea typeface="Lato Light"/>
              <a:cs typeface="Lato Light"/>
              <a:sym typeface="Lato Light"/>
            </a:endParaRPr>
          </a:p>
        </p:txBody>
      </p:sp>
      <p:sp>
        <p:nvSpPr>
          <p:cNvPr id="21" name="Rectangle 20"/>
          <p:cNvSpPr/>
          <p:nvPr/>
        </p:nvSpPr>
        <p:spPr>
          <a:xfrm>
            <a:off x="785023" y="3808496"/>
            <a:ext cx="1895071" cy="1015663"/>
          </a:xfrm>
          <a:prstGeom prst="rect">
            <a:avLst/>
          </a:prstGeom>
        </p:spPr>
        <p:txBody>
          <a:bodyPr wrap="non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21% </a:t>
            </a:r>
            <a:endParaRPr lang="en-GB" sz="6000" dirty="0">
              <a:solidFill>
                <a:srgbClr val="2896C4"/>
              </a:solidFill>
            </a:endParaRPr>
          </a:p>
        </p:txBody>
      </p:sp>
      <p:sp>
        <p:nvSpPr>
          <p:cNvPr id="22" name="Rectangle 21"/>
          <p:cNvSpPr/>
          <p:nvPr/>
        </p:nvSpPr>
        <p:spPr>
          <a:xfrm>
            <a:off x="2025109" y="4083738"/>
            <a:ext cx="6734762" cy="418191"/>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have experienced symptoms in the last month</a:t>
            </a:r>
            <a:endParaRPr lang="en-GB" sz="2112" kern="0" dirty="0">
              <a:solidFill>
                <a:srgbClr val="2896C4"/>
              </a:solidFill>
              <a:latin typeface="Lato Light"/>
              <a:ea typeface="Lato Light"/>
              <a:cs typeface="Lato Light"/>
              <a:sym typeface="Lato Light"/>
            </a:endParaRPr>
          </a:p>
        </p:txBody>
      </p:sp>
      <p:sp>
        <p:nvSpPr>
          <p:cNvPr id="25" name="Rectangle 24"/>
          <p:cNvSpPr/>
          <p:nvPr/>
        </p:nvSpPr>
        <p:spPr>
          <a:xfrm>
            <a:off x="724081" y="4808740"/>
            <a:ext cx="1895071" cy="1015663"/>
          </a:xfrm>
          <a:prstGeom prst="rect">
            <a:avLst/>
          </a:prstGeom>
        </p:spPr>
        <p:txBody>
          <a:bodyPr wrap="none">
            <a:spAutoFit/>
          </a:bodyPr>
          <a:lstStyle/>
          <a:p>
            <a:r>
              <a:rPr lang="en-GB" sz="6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16% </a:t>
            </a:r>
            <a:endParaRPr lang="en-GB" sz="6000" dirty="0">
              <a:solidFill>
                <a:srgbClr val="65AB30"/>
              </a:solidFill>
            </a:endParaRPr>
          </a:p>
        </p:txBody>
      </p:sp>
      <p:sp>
        <p:nvSpPr>
          <p:cNvPr id="26" name="Rectangle 25"/>
          <p:cNvSpPr/>
          <p:nvPr/>
        </p:nvSpPr>
        <p:spPr>
          <a:xfrm>
            <a:off x="2025109" y="5095428"/>
            <a:ext cx="9027863" cy="418191"/>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112" kern="0" dirty="0">
                <a:solidFill>
                  <a:srgbClr val="65AB30"/>
                </a:solidFill>
                <a:latin typeface="Lato Bold" panose="020F0502020204030203" pitchFamily="34" charset="0"/>
                <a:ea typeface="Lato Bold" panose="020F0502020204030203" pitchFamily="34" charset="0"/>
                <a:cs typeface="Lato Bold" panose="020F0502020204030203" pitchFamily="34" charset="0"/>
                <a:sym typeface="Lato Light"/>
              </a:rPr>
              <a:t>only 16% of the sector have taken mental health training courses</a:t>
            </a:r>
            <a:endParaRPr lang="en-GB" sz="2112" kern="0" dirty="0">
              <a:solidFill>
                <a:srgbClr val="65AB30"/>
              </a:solidFill>
              <a:latin typeface="Lato Light"/>
              <a:ea typeface="Lato Light"/>
              <a:cs typeface="Lato Light"/>
              <a:sym typeface="Lato Light"/>
            </a:endParaRPr>
          </a:p>
        </p:txBody>
      </p:sp>
      <p:sp>
        <p:nvSpPr>
          <p:cNvPr id="16" name="Rectangle 15">
            <a:extLst>
              <a:ext uri="{FF2B5EF4-FFF2-40B4-BE49-F238E27FC236}">
                <a16:creationId xmlns:a16="http://schemas.microsoft.com/office/drawing/2014/main" id="{AEE69551-6D3B-4947-8D5F-726BFEAF3DA4}"/>
              </a:ext>
            </a:extLst>
          </p:cNvPr>
          <p:cNvSpPr/>
          <p:nvPr/>
        </p:nvSpPr>
        <p:spPr>
          <a:xfrm>
            <a:off x="816561" y="6149821"/>
            <a:ext cx="9651216"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b="1" kern="0" dirty="0">
                <a:solidFill>
                  <a:srgbClr val="134356"/>
                </a:solidFill>
                <a:latin typeface="Lato Bold"/>
                <a:ea typeface="Lato Bold"/>
                <a:cs typeface="Lato Bold"/>
                <a:sym typeface="Lato Bold"/>
              </a:rPr>
              <a:t>Business in the Community, 2018</a:t>
            </a:r>
            <a:r>
              <a:rPr lang="en-GB" sz="1600" kern="0" dirty="0">
                <a:solidFill>
                  <a:srgbClr val="134356"/>
                </a:solidFill>
                <a:latin typeface="Lato Bold"/>
                <a:ea typeface="Lato Bold"/>
                <a:cs typeface="Lato Bold"/>
                <a:sym typeface="Lato Bold"/>
              </a:rPr>
              <a:t>: Mental Health at Work Report</a:t>
            </a:r>
          </a:p>
        </p:txBody>
      </p:sp>
      <p:pic>
        <p:nvPicPr>
          <p:cNvPr id="24" name="Picture 23">
            <a:extLst>
              <a:ext uri="{FF2B5EF4-FFF2-40B4-BE49-F238E27FC236}">
                <a16:creationId xmlns:a16="http://schemas.microsoft.com/office/drawing/2014/main" id="{D13C3629-5CDF-4561-BD0A-3839A1E56B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32445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5" grpId="0"/>
      <p:bldP spid="26"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6095999"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6096000" y="351842"/>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Construction</a:t>
            </a:r>
          </a:p>
        </p:txBody>
      </p:sp>
      <p:sp>
        <p:nvSpPr>
          <p:cNvPr id="3" name="Content Placeholder 2">
            <a:extLst>
              <a:ext uri="{FF2B5EF4-FFF2-40B4-BE49-F238E27FC236}">
                <a16:creationId xmlns:a16="http://schemas.microsoft.com/office/drawing/2014/main" id="{495148AD-C503-45B2-A2C8-9059D72054C8}"/>
              </a:ext>
            </a:extLst>
          </p:cNvPr>
          <p:cNvSpPr>
            <a:spLocks noGrp="1"/>
          </p:cNvSpPr>
          <p:nvPr>
            <p:ph idx="1"/>
          </p:nvPr>
        </p:nvSpPr>
        <p:spPr>
          <a:xfrm>
            <a:off x="988828" y="4309704"/>
            <a:ext cx="10738884" cy="926685"/>
          </a:xfrm>
        </p:spPr>
        <p:txBody>
          <a:bodyPr>
            <a:normAutofit/>
          </a:bodyPr>
          <a:lstStyle/>
          <a:p>
            <a:pPr marL="0" indent="0">
              <a:buNone/>
            </a:pPr>
            <a:r>
              <a:rPr lang="en-GB" sz="36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400,000 </a:t>
            </a:r>
            <a:r>
              <a:rPr lang="en-GB" sz="2200" dirty="0">
                <a:solidFill>
                  <a:srgbClr val="2896C4"/>
                </a:solidFill>
                <a:latin typeface="Lato Bold" panose="020F0502020204030203"/>
              </a:rPr>
              <a:t>working days are lost in the industry each year due to mental ill health</a:t>
            </a:r>
          </a:p>
          <a:p>
            <a:pPr marL="0" indent="0">
              <a:buNone/>
            </a:pPr>
            <a:endParaRPr lang="en-GB" dirty="0"/>
          </a:p>
        </p:txBody>
      </p:sp>
      <p:grpSp>
        <p:nvGrpSpPr>
          <p:cNvPr id="5" name="Group 4">
            <a:extLst>
              <a:ext uri="{FF2B5EF4-FFF2-40B4-BE49-F238E27FC236}">
                <a16:creationId xmlns:a16="http://schemas.microsoft.com/office/drawing/2014/main" id="{40B9C7EE-CDCF-4DF8-87D1-77BDCA2546EB}"/>
              </a:ext>
            </a:extLst>
          </p:cNvPr>
          <p:cNvGrpSpPr/>
          <p:nvPr/>
        </p:nvGrpSpPr>
        <p:grpSpPr>
          <a:xfrm>
            <a:off x="8674215" y="5888504"/>
            <a:ext cx="2882097" cy="549038"/>
            <a:chOff x="2129449" y="4741059"/>
            <a:chExt cx="3025367" cy="549038"/>
          </a:xfrm>
        </p:grpSpPr>
        <p:pic>
          <p:nvPicPr>
            <p:cNvPr id="6" name="Picture 5">
              <a:extLst>
                <a:ext uri="{FF2B5EF4-FFF2-40B4-BE49-F238E27FC236}">
                  <a16:creationId xmlns:a16="http://schemas.microsoft.com/office/drawing/2014/main" id="{4B6BF841-8CC4-4D13-AB49-752D42F9D3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9420" y="4749639"/>
              <a:ext cx="654212" cy="540458"/>
            </a:xfrm>
            <a:prstGeom prst="rect">
              <a:avLst/>
            </a:prstGeom>
          </p:spPr>
        </p:pic>
        <p:pic>
          <p:nvPicPr>
            <p:cNvPr id="7" name="Picture 6">
              <a:extLst>
                <a:ext uri="{FF2B5EF4-FFF2-40B4-BE49-F238E27FC236}">
                  <a16:creationId xmlns:a16="http://schemas.microsoft.com/office/drawing/2014/main" id="{600CB5B7-040D-45D8-A540-F5FD661A67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2309" y="4741059"/>
              <a:ext cx="654212" cy="540458"/>
            </a:xfrm>
            <a:prstGeom prst="rect">
              <a:avLst/>
            </a:prstGeom>
          </p:spPr>
        </p:pic>
        <p:pic>
          <p:nvPicPr>
            <p:cNvPr id="8" name="Picture 7">
              <a:extLst>
                <a:ext uri="{FF2B5EF4-FFF2-40B4-BE49-F238E27FC236}">
                  <a16:creationId xmlns:a16="http://schemas.microsoft.com/office/drawing/2014/main" id="{A52F293E-F437-4614-8293-A5E85F89D3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00604" y="4741059"/>
              <a:ext cx="654212" cy="540458"/>
            </a:xfrm>
            <a:prstGeom prst="rect">
              <a:avLst/>
            </a:prstGeom>
          </p:spPr>
        </p:pic>
        <p:pic>
          <p:nvPicPr>
            <p:cNvPr id="17" name="Picture 16">
              <a:extLst>
                <a:ext uri="{FF2B5EF4-FFF2-40B4-BE49-F238E27FC236}">
                  <a16:creationId xmlns:a16="http://schemas.microsoft.com/office/drawing/2014/main" id="{246C5BA2-C212-44CD-BB57-500875C8E0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9449" y="4741059"/>
              <a:ext cx="652588" cy="540458"/>
            </a:xfrm>
            <a:prstGeom prst="rect">
              <a:avLst/>
            </a:prstGeom>
          </p:spPr>
        </p:pic>
      </p:grpSp>
      <p:sp>
        <p:nvSpPr>
          <p:cNvPr id="2" name="TextBox 1">
            <a:extLst>
              <a:ext uri="{FF2B5EF4-FFF2-40B4-BE49-F238E27FC236}">
                <a16:creationId xmlns:a16="http://schemas.microsoft.com/office/drawing/2014/main" id="{A4D2AA21-493F-497A-9048-992E7B301E79}"/>
              </a:ext>
            </a:extLst>
          </p:cNvPr>
          <p:cNvSpPr txBox="1"/>
          <p:nvPr/>
        </p:nvSpPr>
        <p:spPr>
          <a:xfrm>
            <a:off x="988828" y="1744601"/>
            <a:ext cx="10898372" cy="755591"/>
          </a:xfrm>
          <a:prstGeom prst="rect">
            <a:avLst/>
          </a:prstGeom>
          <a:noFill/>
        </p:spPr>
        <p:txBody>
          <a:bodyPr wrap="square" rtlCol="0">
            <a:spAutoFit/>
          </a:bodyPr>
          <a:lstStyle/>
          <a:p>
            <a:pPr>
              <a:lnSpc>
                <a:spcPct val="120000"/>
              </a:lnSpc>
            </a:pPr>
            <a:r>
              <a:rPr lang="en-GB" sz="40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57% </a:t>
            </a:r>
            <a:r>
              <a:rPr lang="en-GB" sz="2200" dirty="0">
                <a:solidFill>
                  <a:srgbClr val="2896C4"/>
                </a:solidFill>
                <a:latin typeface="Lato Bold" panose="020F0502020204030203"/>
              </a:rPr>
              <a:t>of people in the construction industry have experienced mental health issues </a:t>
            </a:r>
          </a:p>
        </p:txBody>
      </p:sp>
      <p:sp>
        <p:nvSpPr>
          <p:cNvPr id="4" name="TextBox 3">
            <a:extLst>
              <a:ext uri="{FF2B5EF4-FFF2-40B4-BE49-F238E27FC236}">
                <a16:creationId xmlns:a16="http://schemas.microsoft.com/office/drawing/2014/main" id="{7288F952-0834-4DE6-A9F2-81B9D927707F}"/>
              </a:ext>
            </a:extLst>
          </p:cNvPr>
          <p:cNvSpPr txBox="1"/>
          <p:nvPr/>
        </p:nvSpPr>
        <p:spPr>
          <a:xfrm>
            <a:off x="988828" y="2548842"/>
            <a:ext cx="9250909" cy="762516"/>
          </a:xfrm>
          <a:prstGeom prst="rect">
            <a:avLst/>
          </a:prstGeom>
          <a:noFill/>
        </p:spPr>
        <p:txBody>
          <a:bodyPr wrap="square" rtlCol="0">
            <a:spAutoFit/>
          </a:bodyPr>
          <a:lstStyle/>
          <a:p>
            <a:pPr>
              <a:lnSpc>
                <a:spcPct val="120000"/>
              </a:lnSpc>
            </a:pPr>
            <a:r>
              <a:rPr lang="en-GB" sz="40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30% </a:t>
            </a:r>
            <a:r>
              <a:rPr lang="en-GB" sz="2200" dirty="0">
                <a:solidFill>
                  <a:srgbClr val="2896C4"/>
                </a:solidFill>
                <a:latin typeface="Lato Bold" panose="020F0502020204030203"/>
              </a:rPr>
              <a:t>have taken time off work due to mental health issues</a:t>
            </a:r>
          </a:p>
        </p:txBody>
      </p:sp>
      <p:sp>
        <p:nvSpPr>
          <p:cNvPr id="18" name="TextBox 17">
            <a:extLst>
              <a:ext uri="{FF2B5EF4-FFF2-40B4-BE49-F238E27FC236}">
                <a16:creationId xmlns:a16="http://schemas.microsoft.com/office/drawing/2014/main" id="{7A7373CB-BCA5-405D-BA78-FE81CF94AA80}"/>
              </a:ext>
            </a:extLst>
          </p:cNvPr>
          <p:cNvSpPr txBox="1"/>
          <p:nvPr/>
        </p:nvSpPr>
        <p:spPr>
          <a:xfrm>
            <a:off x="988828" y="3360008"/>
            <a:ext cx="10071723" cy="762516"/>
          </a:xfrm>
          <a:prstGeom prst="rect">
            <a:avLst/>
          </a:prstGeom>
          <a:noFill/>
        </p:spPr>
        <p:txBody>
          <a:bodyPr wrap="square" rtlCol="0">
            <a:spAutoFit/>
          </a:bodyPr>
          <a:lstStyle/>
          <a:p>
            <a:pPr>
              <a:lnSpc>
                <a:spcPct val="120000"/>
              </a:lnSpc>
            </a:pPr>
            <a:r>
              <a:rPr lang="en-GB" sz="40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63% </a:t>
            </a:r>
            <a:r>
              <a:rPr lang="en-GB" sz="2200" dirty="0">
                <a:solidFill>
                  <a:srgbClr val="2896C4"/>
                </a:solidFill>
                <a:latin typeface="Lato Bold" panose="020F0502020204030203"/>
              </a:rPr>
              <a:t>hid the real reason for their absence from their employer </a:t>
            </a:r>
          </a:p>
        </p:txBody>
      </p:sp>
      <p:sp>
        <p:nvSpPr>
          <p:cNvPr id="19" name="TextBox 18">
            <a:extLst>
              <a:ext uri="{FF2B5EF4-FFF2-40B4-BE49-F238E27FC236}">
                <a16:creationId xmlns:a16="http://schemas.microsoft.com/office/drawing/2014/main" id="{CB66D8BE-C6B9-4FE9-97C3-ABC5A3FE5868}"/>
              </a:ext>
            </a:extLst>
          </p:cNvPr>
          <p:cNvSpPr txBox="1"/>
          <p:nvPr/>
        </p:nvSpPr>
        <p:spPr>
          <a:xfrm>
            <a:off x="988828" y="5011341"/>
            <a:ext cx="8615691" cy="1754326"/>
          </a:xfrm>
          <a:prstGeom prst="rect">
            <a:avLst/>
          </a:prstGeom>
          <a:noFill/>
        </p:spPr>
        <p:txBody>
          <a:bodyPr wrap="square" rtlCol="0">
            <a:spAutoFit/>
          </a:bodyPr>
          <a:lstStyle/>
          <a:p>
            <a:r>
              <a:rPr lang="en-GB" sz="4000" dirty="0">
                <a:solidFill>
                  <a:srgbClr val="2896C4"/>
                </a:solidFill>
                <a:latin typeface="Lato Bold" panose="020F0502020204030203"/>
              </a:rPr>
              <a:t>1 </a:t>
            </a:r>
            <a:r>
              <a:rPr lang="en-GB" sz="2200" dirty="0">
                <a:solidFill>
                  <a:srgbClr val="2896C4"/>
                </a:solidFill>
                <a:latin typeface="Lato Bold" panose="020F0502020204030203"/>
              </a:rPr>
              <a:t>in</a:t>
            </a:r>
            <a:r>
              <a:rPr lang="en-GB" sz="4000" dirty="0">
                <a:solidFill>
                  <a:srgbClr val="2896C4"/>
                </a:solidFill>
                <a:latin typeface="Lato Bold" panose="020F0502020204030203"/>
              </a:rPr>
              <a:t> 4 </a:t>
            </a:r>
            <a:r>
              <a:rPr lang="en-GB" sz="2200" dirty="0">
                <a:solidFill>
                  <a:srgbClr val="2896C4"/>
                </a:solidFill>
                <a:latin typeface="Lato Bold" panose="020F0502020204030203"/>
              </a:rPr>
              <a:t>construction workers have considered suicide</a:t>
            </a:r>
          </a:p>
          <a:p>
            <a:r>
              <a:rPr lang="en-GB" dirty="0">
                <a:solidFill>
                  <a:srgbClr val="2896C4"/>
                </a:solidFill>
                <a:latin typeface="Lato Bold" panose="020F0502020204030203"/>
              </a:rPr>
              <a:t> </a:t>
            </a:r>
            <a:endParaRPr lang="en-GB" sz="2400" dirty="0"/>
          </a:p>
          <a:p>
            <a:br>
              <a:rPr lang="en-GB" sz="1600" dirty="0">
                <a:solidFill>
                  <a:srgbClr val="134457"/>
                </a:solidFill>
                <a:latin typeface="Lato Bold" panose="020F0502020204030203"/>
              </a:rPr>
            </a:br>
            <a:r>
              <a:rPr lang="en-GB" sz="1600" dirty="0">
                <a:solidFill>
                  <a:srgbClr val="134457"/>
                </a:solidFill>
                <a:latin typeface="Lato Bold" panose="020F0502020204030203"/>
              </a:rPr>
              <a:t>Construction News research, April 2017</a:t>
            </a:r>
          </a:p>
          <a:p>
            <a:endParaRPr lang="en-GB" dirty="0">
              <a:solidFill>
                <a:srgbClr val="2896C4"/>
              </a:solidFill>
              <a:latin typeface="Lato Bold" panose="020F0502020204030203"/>
            </a:endParaRPr>
          </a:p>
        </p:txBody>
      </p:sp>
      <p:sp>
        <p:nvSpPr>
          <p:cNvPr id="14" name="Rectangle 13">
            <a:hlinkClick r:id="rId5"/>
            <a:extLst>
              <a:ext uri="{FF2B5EF4-FFF2-40B4-BE49-F238E27FC236}">
                <a16:creationId xmlns:a16="http://schemas.microsoft.com/office/drawing/2014/main" id="{BF0973C8-5BCA-4764-8BB8-1647ACE7A4A6}"/>
              </a:ext>
            </a:extLst>
          </p:cNvPr>
          <p:cNvSpPr/>
          <p:nvPr/>
        </p:nvSpPr>
        <p:spPr>
          <a:xfrm>
            <a:off x="1073888" y="6060558"/>
            <a:ext cx="4061638" cy="445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11F027A2-B8AB-44DE-982C-1530A8AE2B90}"/>
              </a:ext>
            </a:extLst>
          </p:cNvPr>
          <p:cNvSpPr/>
          <p:nvPr/>
        </p:nvSpPr>
        <p:spPr>
          <a:xfrm>
            <a:off x="5574195" y="350173"/>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Lato Bold" panose="020F0502020204030203" pitchFamily="34" charset="0"/>
              <a:ea typeface="Lato Bold" panose="020F0502020204030203" pitchFamily="34" charset="0"/>
              <a:cs typeface="Lato Bold" panose="020F0502020204030203" pitchFamily="34" charset="0"/>
            </a:endParaRPr>
          </a:p>
        </p:txBody>
      </p:sp>
      <p:pic>
        <p:nvPicPr>
          <p:cNvPr id="11" name="Graphic 10" descr="Crane">
            <a:extLst>
              <a:ext uri="{FF2B5EF4-FFF2-40B4-BE49-F238E27FC236}">
                <a16:creationId xmlns:a16="http://schemas.microsoft.com/office/drawing/2014/main" id="{7AF10098-083D-4346-AE97-A506D367CD4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6709" y="512687"/>
            <a:ext cx="718579" cy="718579"/>
          </a:xfrm>
          <a:prstGeom prst="rect">
            <a:avLst/>
          </a:prstGeom>
        </p:spPr>
      </p:pic>
    </p:spTree>
    <p:extLst>
      <p:ext uri="{BB962C8B-B14F-4D97-AF65-F5344CB8AC3E}">
        <p14:creationId xmlns:p14="http://schemas.microsoft.com/office/powerpoint/2010/main" val="32896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136" y="2018130"/>
            <a:ext cx="8967993" cy="4351338"/>
          </a:xfrm>
        </p:spPr>
        <p:txBody>
          <a:bodyPr>
            <a:normAutofit/>
          </a:bodyPr>
          <a:lstStyle/>
          <a:p>
            <a:pPr marL="0" indent="0">
              <a:buNone/>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Mental health is part of our overall health. It's about:</a:t>
            </a:r>
          </a:p>
          <a:p>
            <a:pPr>
              <a:buFont typeface="Lato" panose="020F0502020204030203" pitchFamily="34" charset="0"/>
              <a:buChar char="-"/>
            </a:pPr>
            <a:endPar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feel, think, and behave </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cope with the ups and downs of everyday life</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feel about ourselves and our life</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see ourselves and our future</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stress affects us</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deal with negative events</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Our self-esteem and confidence</a:t>
            </a:r>
          </a:p>
          <a:p>
            <a:endParaRPr lang="en-GB" sz="2000" dirty="0">
              <a:latin typeface="Lato" panose="020F0502020204030203" pitchFamily="34" charset="0"/>
              <a:ea typeface="Lato" panose="020F0502020204030203" pitchFamily="34" charset="0"/>
              <a:cs typeface="Lato" panose="020F0502020204030203" pitchFamily="34" charset="0"/>
            </a:endParaRPr>
          </a:p>
        </p:txBody>
      </p:sp>
      <p:sp>
        <p:nvSpPr>
          <p:cNvPr id="7" name="Content Placeholder 2"/>
          <p:cNvSpPr txBox="1">
            <a:spLocks/>
          </p:cNvSpPr>
          <p:nvPr/>
        </p:nvSpPr>
        <p:spPr>
          <a:xfrm>
            <a:off x="2152651" y="574366"/>
            <a:ext cx="689984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What is mental health?</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8" name="Rectangle 7"/>
          <p:cNvSpPr/>
          <p:nvPr/>
        </p:nvSpPr>
        <p:spPr>
          <a:xfrm>
            <a:off x="0" y="488532"/>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What is mental health?</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4" name="Picture 3">
            <a:extLst>
              <a:ext uri="{FF2B5EF4-FFF2-40B4-BE49-F238E27FC236}">
                <a16:creationId xmlns:a16="http://schemas.microsoft.com/office/drawing/2014/main" id="{B3E14028-42DB-4372-AA2D-AE89439326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15572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71DF25-AEF9-48C7-A0E0-7B22975C0163}"/>
              </a:ext>
            </a:extLst>
          </p:cNvPr>
          <p:cNvSpPr/>
          <p:nvPr/>
        </p:nvSpPr>
        <p:spPr>
          <a:xfrm>
            <a:off x="876455" y="1882343"/>
            <a:ext cx="1409360" cy="830997"/>
          </a:xfrm>
          <a:prstGeom prst="rect">
            <a:avLst/>
          </a:prstGeom>
        </p:spPr>
        <p:txBody>
          <a:bodyPr wrap="none">
            <a:spAutoFit/>
          </a:bodyPr>
          <a:lstStyle/>
          <a:p>
            <a:r>
              <a:rPr lang="en-GB" sz="4800" kern="0" dirty="0">
                <a:solidFill>
                  <a:srgbClr val="2D97C1"/>
                </a:solidFill>
                <a:latin typeface="Lato Heavy" panose="020F0502020204030203" pitchFamily="34" charset="0"/>
                <a:ea typeface="Lato Heavy" panose="020F0502020204030203" pitchFamily="34" charset="0"/>
                <a:cs typeface="Lato Heavy" panose="020F0502020204030203" pitchFamily="34" charset="0"/>
                <a:sym typeface="Lato Light"/>
              </a:rPr>
              <a:t>17%</a:t>
            </a:r>
          </a:p>
        </p:txBody>
      </p:sp>
      <p:sp>
        <p:nvSpPr>
          <p:cNvPr id="15" name="Rectangle 14">
            <a:extLst>
              <a:ext uri="{FF2B5EF4-FFF2-40B4-BE49-F238E27FC236}">
                <a16:creationId xmlns:a16="http://schemas.microsoft.com/office/drawing/2014/main" id="{AB29E1F7-CA0B-43B0-B348-E3F84876AC6E}"/>
              </a:ext>
            </a:extLst>
          </p:cNvPr>
          <p:cNvSpPr/>
          <p:nvPr/>
        </p:nvSpPr>
        <p:spPr>
          <a:xfrm>
            <a:off x="2367348" y="1988303"/>
            <a:ext cx="8796371" cy="769441"/>
          </a:xfrm>
          <a:prstGeom prst="rect">
            <a:avLst/>
          </a:prstGeom>
        </p:spPr>
        <p:txBody>
          <a:bodyPr wrap="square">
            <a:spAutoFit/>
          </a:bodyPr>
          <a:lstStyle/>
          <a:p>
            <a:r>
              <a:rPr lang="en-GB" sz="2200" kern="0" dirty="0">
                <a:solidFill>
                  <a:srgbClr val="2896C4"/>
                </a:solidFill>
                <a:latin typeface="Lato Bold" panose="020F0502020204030203" pitchFamily="34" charset="0"/>
              </a:rPr>
              <a:t>of retail managers feel that situations arise ‘every day’ in which they put the interests of the business ahead of their employees </a:t>
            </a:r>
          </a:p>
        </p:txBody>
      </p:sp>
      <p:sp>
        <p:nvSpPr>
          <p:cNvPr id="19" name="Rectangle 18">
            <a:extLst>
              <a:ext uri="{FF2B5EF4-FFF2-40B4-BE49-F238E27FC236}">
                <a16:creationId xmlns:a16="http://schemas.microsoft.com/office/drawing/2014/main" id="{35488993-85A7-411B-8D12-D2E4DD626286}"/>
              </a:ext>
            </a:extLst>
          </p:cNvPr>
          <p:cNvSpPr/>
          <p:nvPr/>
        </p:nvSpPr>
        <p:spPr>
          <a:xfrm>
            <a:off x="2013679" y="3215347"/>
            <a:ext cx="8165302" cy="1548950"/>
          </a:xfrm>
          <a:prstGeom prst="rect">
            <a:avLst/>
          </a:prstGeom>
        </p:spPr>
        <p:txBody>
          <a:bodyPr wrap="square">
            <a:spAutoFit/>
          </a:bodyPr>
          <a:lstStyle/>
          <a:p>
            <a:pPr marL="400050" defTabSz="452628">
              <a:lnSpc>
                <a:spcPct val="110000"/>
              </a:lnSpc>
              <a:defRPr sz="2112">
                <a:solidFill>
                  <a:srgbClr val="8F8F8F">
                    <a:lumOff val="44000"/>
                  </a:srgbClr>
                </a:solidFill>
                <a:latin typeface="Lato Light"/>
                <a:ea typeface="Lato Light"/>
                <a:cs typeface="Lato Light"/>
                <a:sym typeface="Lato Light"/>
              </a:defRPr>
            </a:pPr>
            <a:r>
              <a:rPr lang="en-GB" sz="22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retail managers believe they are responsible for mental health and wellbeing </a:t>
            </a:r>
            <a:r>
              <a:rPr lang="en-GB" sz="2200" dirty="0">
                <a:latin typeface="Lato Bold" panose="020F0502020204030203" pitchFamily="34" charset="0"/>
                <a:ea typeface="Lato Bold" panose="020F0502020204030203" pitchFamily="34" charset="0"/>
                <a:cs typeface="Lato Bold" panose="020F0502020204030203" pitchFamily="34" charset="0"/>
                <a:sym typeface="Lato Light"/>
              </a:rPr>
              <a:t>their mental health over the past 12 months as either 'poor' or 'very poor', while 60% said work has had </a:t>
            </a:r>
          </a:p>
        </p:txBody>
      </p:sp>
      <p:sp>
        <p:nvSpPr>
          <p:cNvPr id="20" name="Rectangle 19">
            <a:extLst>
              <a:ext uri="{FF2B5EF4-FFF2-40B4-BE49-F238E27FC236}">
                <a16:creationId xmlns:a16="http://schemas.microsoft.com/office/drawing/2014/main" id="{B24D7325-AB8E-48C7-9A56-D2BFBBF79E9A}"/>
              </a:ext>
            </a:extLst>
          </p:cNvPr>
          <p:cNvSpPr/>
          <p:nvPr/>
        </p:nvSpPr>
        <p:spPr>
          <a:xfrm>
            <a:off x="876455" y="3193027"/>
            <a:ext cx="1409360"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18%</a:t>
            </a:r>
          </a:p>
        </p:txBody>
      </p:sp>
      <p:sp>
        <p:nvSpPr>
          <p:cNvPr id="27" name="Rectangle 26">
            <a:extLst>
              <a:ext uri="{FF2B5EF4-FFF2-40B4-BE49-F238E27FC236}">
                <a16:creationId xmlns:a16="http://schemas.microsoft.com/office/drawing/2014/main" id="{0E68E3D2-2533-47C3-9CA9-ECF577CC2A09}"/>
              </a:ext>
            </a:extLst>
          </p:cNvPr>
          <p:cNvSpPr/>
          <p:nvPr/>
        </p:nvSpPr>
        <p:spPr>
          <a:xfrm>
            <a:off x="905023" y="4542267"/>
            <a:ext cx="1409360"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31%</a:t>
            </a:r>
          </a:p>
        </p:txBody>
      </p:sp>
      <p:sp>
        <p:nvSpPr>
          <p:cNvPr id="11" name="Rectangle 10">
            <a:extLst>
              <a:ext uri="{FF2B5EF4-FFF2-40B4-BE49-F238E27FC236}">
                <a16:creationId xmlns:a16="http://schemas.microsoft.com/office/drawing/2014/main" id="{09F05110-9054-416D-BC63-4BB4F90A306F}"/>
              </a:ext>
            </a:extLst>
          </p:cNvPr>
          <p:cNvSpPr/>
          <p:nvPr/>
        </p:nvSpPr>
        <p:spPr>
          <a:xfrm>
            <a:off x="876455" y="6154037"/>
            <a:ext cx="7025836" cy="341953"/>
          </a:xfrm>
          <a:prstGeom prst="rect">
            <a:avLst/>
          </a:prstGeom>
        </p:spPr>
        <p:txBody>
          <a:bodyPr wrap="square">
            <a:spAutoFit/>
          </a:bodyPr>
          <a:lstStyle/>
          <a:p>
            <a:pPr defTabSz="603504">
              <a:lnSpc>
                <a:spcPct val="110000"/>
              </a:lnSpc>
            </a:pPr>
            <a:r>
              <a:rPr lang="en-GB" sz="1600" kern="0" dirty="0">
                <a:solidFill>
                  <a:srgbClr val="134356"/>
                </a:solidFill>
                <a:latin typeface="Lato Bold"/>
                <a:sym typeface="Lato Bold"/>
              </a:rPr>
              <a:t>Business in the Community: Mental Health at Work Report 2017</a:t>
            </a:r>
          </a:p>
        </p:txBody>
      </p:sp>
      <p:sp>
        <p:nvSpPr>
          <p:cNvPr id="16" name="Rectangle 15">
            <a:extLst>
              <a:ext uri="{FF2B5EF4-FFF2-40B4-BE49-F238E27FC236}">
                <a16:creationId xmlns:a16="http://schemas.microsoft.com/office/drawing/2014/main" id="{A8A59538-D1FB-41C8-8AC8-16D545E8D7D9}"/>
              </a:ext>
            </a:extLst>
          </p:cNvPr>
          <p:cNvSpPr/>
          <p:nvPr/>
        </p:nvSpPr>
        <p:spPr>
          <a:xfrm>
            <a:off x="1" y="359047"/>
            <a:ext cx="6096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7" name="Rectangle 16">
            <a:extLst>
              <a:ext uri="{FF2B5EF4-FFF2-40B4-BE49-F238E27FC236}">
                <a16:creationId xmlns:a16="http://schemas.microsoft.com/office/drawing/2014/main" id="{4C9FF1F8-770B-4C06-B596-92A15D841441}"/>
              </a:ext>
            </a:extLst>
          </p:cNvPr>
          <p:cNvSpPr/>
          <p:nvPr/>
        </p:nvSpPr>
        <p:spPr>
          <a:xfrm>
            <a:off x="6096000" y="359047"/>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Retail </a:t>
            </a:r>
          </a:p>
        </p:txBody>
      </p:sp>
      <p:sp>
        <p:nvSpPr>
          <p:cNvPr id="2" name="TextBox 1">
            <a:extLst>
              <a:ext uri="{FF2B5EF4-FFF2-40B4-BE49-F238E27FC236}">
                <a16:creationId xmlns:a16="http://schemas.microsoft.com/office/drawing/2014/main" id="{26B9BEEC-149B-4888-BA78-1FD0B8A4233A}"/>
              </a:ext>
            </a:extLst>
          </p:cNvPr>
          <p:cNvSpPr txBox="1"/>
          <p:nvPr/>
        </p:nvSpPr>
        <p:spPr>
          <a:xfrm>
            <a:off x="2013018" y="4602969"/>
            <a:ext cx="8796371" cy="804131"/>
          </a:xfrm>
          <a:prstGeom prst="rect">
            <a:avLst/>
          </a:prstGeom>
          <a:noFill/>
        </p:spPr>
        <p:txBody>
          <a:bodyPr wrap="square" rtlCol="0">
            <a:spAutoFit/>
          </a:bodyPr>
          <a:lstStyle/>
          <a:p>
            <a:pPr marL="400050" defTabSz="452628">
              <a:lnSpc>
                <a:spcPct val="110000"/>
              </a:lnSpc>
              <a:defRPr sz="2112">
                <a:solidFill>
                  <a:srgbClr val="8F8F8F">
                    <a:lumOff val="44000"/>
                  </a:srgbClr>
                </a:solidFill>
                <a:latin typeface="Lato Light"/>
                <a:ea typeface="Lato Light"/>
                <a:cs typeface="Lato Light"/>
                <a:sym typeface="Lato Light"/>
              </a:defRPr>
            </a:pPr>
            <a:r>
              <a:rPr lang="en-GB" sz="22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retail managers say that performance targets are a significant barrier to managing mental health</a:t>
            </a:r>
          </a:p>
        </p:txBody>
      </p:sp>
      <p:sp>
        <p:nvSpPr>
          <p:cNvPr id="21" name="Oval 20">
            <a:extLst>
              <a:ext uri="{FF2B5EF4-FFF2-40B4-BE49-F238E27FC236}">
                <a16:creationId xmlns:a16="http://schemas.microsoft.com/office/drawing/2014/main" id="{A5FB1FC8-593E-4B2F-9184-4DAF3139A720}"/>
              </a:ext>
            </a:extLst>
          </p:cNvPr>
          <p:cNvSpPr/>
          <p:nvPr/>
        </p:nvSpPr>
        <p:spPr>
          <a:xfrm>
            <a:off x="5574195" y="362010"/>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Lato Bold" panose="020F0502020204030203" pitchFamily="34" charset="0"/>
              <a:ea typeface="Lato Bold" panose="020F0502020204030203" pitchFamily="34" charset="0"/>
              <a:cs typeface="Lato Bold" panose="020F0502020204030203" pitchFamily="34" charset="0"/>
            </a:endParaRPr>
          </a:p>
        </p:txBody>
      </p:sp>
      <p:pic>
        <p:nvPicPr>
          <p:cNvPr id="7" name="Graphic 6" descr="Shopping basket">
            <a:extLst>
              <a:ext uri="{FF2B5EF4-FFF2-40B4-BE49-F238E27FC236}">
                <a16:creationId xmlns:a16="http://schemas.microsoft.com/office/drawing/2014/main" id="{D430B20C-4FD7-4565-B799-9328C2B318B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02776" y="477530"/>
            <a:ext cx="786446" cy="786446"/>
          </a:xfrm>
          <a:prstGeom prst="rect">
            <a:avLst/>
          </a:prstGeom>
        </p:spPr>
      </p:pic>
      <p:pic>
        <p:nvPicPr>
          <p:cNvPr id="26" name="Picture 25">
            <a:extLst>
              <a:ext uri="{FF2B5EF4-FFF2-40B4-BE49-F238E27FC236}">
                <a16:creationId xmlns:a16="http://schemas.microsoft.com/office/drawing/2014/main" id="{9CB7074C-AC27-44D3-A82D-1D0EBD987C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773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7" grpId="0"/>
      <p:bldP spid="1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6095999"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6096000" y="351842"/>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Heavy" panose="020F0502020204030203" pitchFamily="34" charset="0"/>
                <a:ea typeface="Lato Heavy" panose="020F0502020204030203" pitchFamily="34" charset="0"/>
                <a:cs typeface="Lato Heavy" panose="020F0502020204030203" pitchFamily="34" charset="0"/>
              </a:rPr>
              <a:t>Legal</a:t>
            </a:r>
          </a:p>
        </p:txBody>
      </p:sp>
      <p:sp>
        <p:nvSpPr>
          <p:cNvPr id="14" name="Oval 13"/>
          <p:cNvSpPr/>
          <p:nvPr/>
        </p:nvSpPr>
        <p:spPr>
          <a:xfrm>
            <a:off x="5673043" y="351841"/>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sp>
        <p:nvSpPr>
          <p:cNvPr id="17" name="Rectangle 16"/>
          <p:cNvSpPr/>
          <p:nvPr/>
        </p:nvSpPr>
        <p:spPr>
          <a:xfrm>
            <a:off x="2439516" y="3605498"/>
            <a:ext cx="8462945" cy="415498"/>
          </a:xfrm>
          <a:prstGeom prst="rect">
            <a:avLst/>
          </a:prstGeom>
        </p:spPr>
        <p:txBody>
          <a:bodyPr wrap="square">
            <a:spAutoFit/>
          </a:bodyPr>
          <a:lstStyle/>
          <a:p>
            <a:r>
              <a:rPr lang="en-GB" sz="21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think their firm can do more to support staff experiencing stress</a:t>
            </a:r>
          </a:p>
        </p:txBody>
      </p:sp>
      <p:sp>
        <p:nvSpPr>
          <p:cNvPr id="7" name="Rectangle 6"/>
          <p:cNvSpPr/>
          <p:nvPr/>
        </p:nvSpPr>
        <p:spPr>
          <a:xfrm>
            <a:off x="876455" y="6154037"/>
            <a:ext cx="7411882"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The Law Society Junior Lawyers Division, 2017: Resilience and wellbeing report </a:t>
            </a:r>
          </a:p>
        </p:txBody>
      </p:sp>
      <p:sp>
        <p:nvSpPr>
          <p:cNvPr id="2" name="Rectangle 1"/>
          <p:cNvSpPr/>
          <p:nvPr/>
        </p:nvSpPr>
        <p:spPr>
          <a:xfrm>
            <a:off x="861108" y="4571795"/>
            <a:ext cx="10121740" cy="738664"/>
          </a:xfrm>
          <a:prstGeom prst="rect">
            <a:avLst/>
          </a:prstGeom>
        </p:spPr>
        <p:txBody>
          <a:bodyPr wrap="square">
            <a:spAutoFit/>
          </a:bodyPr>
          <a:lstStyle/>
          <a:p>
            <a:r>
              <a:rPr lang="en-GB" sz="21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Nearly three quarters say their employer provides no help, support or guidance around mental health in the workplace, or that they do not know about any support</a:t>
            </a:r>
          </a:p>
        </p:txBody>
      </p:sp>
      <p:sp>
        <p:nvSpPr>
          <p:cNvPr id="11" name="Rectangle 10"/>
          <p:cNvSpPr/>
          <p:nvPr/>
        </p:nvSpPr>
        <p:spPr>
          <a:xfrm>
            <a:off x="861108" y="3268185"/>
            <a:ext cx="1726755" cy="923330"/>
          </a:xfrm>
          <a:prstGeom prst="rect">
            <a:avLst/>
          </a:prstGeom>
        </p:spPr>
        <p:txBody>
          <a:bodyPr wrap="none">
            <a:spAutoFit/>
          </a:bodyPr>
          <a:lstStyle/>
          <a:p>
            <a:r>
              <a:rPr lang="en-GB" sz="54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73% </a:t>
            </a:r>
            <a:endParaRPr lang="en-GB" sz="5400" dirty="0">
              <a:solidFill>
                <a:srgbClr val="2896C4"/>
              </a:solidFill>
            </a:endParaRPr>
          </a:p>
        </p:txBody>
      </p:sp>
      <p:sp>
        <p:nvSpPr>
          <p:cNvPr id="13" name="Rectangle 12"/>
          <p:cNvSpPr/>
          <p:nvPr/>
        </p:nvSpPr>
        <p:spPr>
          <a:xfrm>
            <a:off x="861108" y="1987389"/>
            <a:ext cx="1726755" cy="923330"/>
          </a:xfrm>
          <a:prstGeom prst="rect">
            <a:avLst/>
          </a:prstGeom>
        </p:spPr>
        <p:txBody>
          <a:bodyPr wrap="none">
            <a:spAutoFit/>
          </a:bodyPr>
          <a:lstStyle/>
          <a:p>
            <a:r>
              <a:rPr lang="en-GB" sz="54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93% </a:t>
            </a:r>
            <a:endParaRPr lang="en-GB" sz="5400" dirty="0">
              <a:solidFill>
                <a:srgbClr val="2896C4"/>
              </a:solidFill>
            </a:endParaRPr>
          </a:p>
        </p:txBody>
      </p:sp>
      <p:sp>
        <p:nvSpPr>
          <p:cNvPr id="4" name="Rectangle 3"/>
          <p:cNvSpPr/>
          <p:nvPr/>
        </p:nvSpPr>
        <p:spPr>
          <a:xfrm>
            <a:off x="2439516" y="2307532"/>
            <a:ext cx="6887732" cy="415498"/>
          </a:xfrm>
          <a:prstGeom prst="rect">
            <a:avLst/>
          </a:prstGeom>
        </p:spPr>
        <p:txBody>
          <a:bodyPr wrap="square">
            <a:spAutoFit/>
          </a:bodyPr>
          <a:lstStyle/>
          <a:p>
            <a:r>
              <a:rPr lang="en-GB" sz="21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of junior lawyers experienced stress in the past month </a:t>
            </a:r>
            <a:endParaRPr lang="en-GB" sz="21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5057" y="566825"/>
            <a:ext cx="555188" cy="555186"/>
          </a:xfrm>
          <a:prstGeom prst="rect">
            <a:avLst/>
          </a:prstGeom>
        </p:spPr>
      </p:pic>
      <p:pic>
        <p:nvPicPr>
          <p:cNvPr id="21" name="Picture 20">
            <a:extLst>
              <a:ext uri="{FF2B5EF4-FFF2-40B4-BE49-F238E27FC236}">
                <a16:creationId xmlns:a16="http://schemas.microsoft.com/office/drawing/2014/main" id="{9AFF9FE0-81E5-476A-8271-368EE4AC2F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4638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2" grpId="0"/>
      <p:bldP spid="11" grpId="0"/>
      <p:bldP spid="1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5932004"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5932005" y="351842"/>
            <a:ext cx="6259995"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Heavy" panose="020F0502020204030203" pitchFamily="34" charset="0"/>
                <a:ea typeface="Lato Heavy" panose="020F0502020204030203" pitchFamily="34" charset="0"/>
                <a:cs typeface="Lato Heavy" panose="020F0502020204030203" pitchFamily="34" charset="0"/>
              </a:rPr>
              <a:t>Media</a:t>
            </a:r>
          </a:p>
        </p:txBody>
      </p:sp>
      <p:sp>
        <p:nvSpPr>
          <p:cNvPr id="14" name="Oval 13"/>
          <p:cNvSpPr/>
          <p:nvPr/>
        </p:nvSpPr>
        <p:spPr>
          <a:xfrm>
            <a:off x="5441964" y="365062"/>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sp>
        <p:nvSpPr>
          <p:cNvPr id="10" name="Rectangle 9"/>
          <p:cNvSpPr/>
          <p:nvPr/>
        </p:nvSpPr>
        <p:spPr>
          <a:xfrm>
            <a:off x="816170" y="1953977"/>
            <a:ext cx="1555234"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59% </a:t>
            </a:r>
            <a:endParaRPr lang="en-GB" sz="4800" dirty="0">
              <a:solidFill>
                <a:srgbClr val="2896C4"/>
              </a:solidFill>
            </a:endParaRPr>
          </a:p>
        </p:txBody>
      </p:sp>
      <p:sp>
        <p:nvSpPr>
          <p:cNvPr id="11" name="Rectangle 10"/>
          <p:cNvSpPr/>
          <p:nvPr/>
        </p:nvSpPr>
        <p:spPr>
          <a:xfrm>
            <a:off x="2197038" y="2299692"/>
            <a:ext cx="9105603" cy="415498"/>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of PR and communications employees have experienced mental ill health</a:t>
            </a:r>
            <a:endParaRPr lang="en-GB" sz="2000" dirty="0"/>
          </a:p>
        </p:txBody>
      </p:sp>
      <p:sp>
        <p:nvSpPr>
          <p:cNvPr id="13" name="Rectangle 12"/>
          <p:cNvSpPr/>
          <p:nvPr/>
        </p:nvSpPr>
        <p:spPr>
          <a:xfrm>
            <a:off x="813715" y="2811355"/>
            <a:ext cx="10922759" cy="400110"/>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Almost half believe the PR industry is ‘not very accepting’ of those with a mental health issue</a:t>
            </a:r>
          </a:p>
        </p:txBody>
      </p:sp>
      <p:sp>
        <p:nvSpPr>
          <p:cNvPr id="16" name="Rectangle 15"/>
          <p:cNvSpPr/>
          <p:nvPr/>
        </p:nvSpPr>
        <p:spPr>
          <a:xfrm>
            <a:off x="813715" y="3840628"/>
            <a:ext cx="7411882"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Public Relations and Communications Association, 2017: #</a:t>
            </a:r>
            <a:r>
              <a:rPr lang="en-GB" sz="1600" kern="0" dirty="0" err="1">
                <a:solidFill>
                  <a:srgbClr val="134356"/>
                </a:solidFill>
                <a:latin typeface="Lato Bold"/>
                <a:ea typeface="Lato Bold"/>
                <a:cs typeface="Lato Bold"/>
                <a:sym typeface="Lato Bold"/>
              </a:rPr>
              <a:t>FuturePRoof</a:t>
            </a:r>
            <a:r>
              <a:rPr lang="en-GB" sz="1600" kern="0" dirty="0">
                <a:solidFill>
                  <a:srgbClr val="134356"/>
                </a:solidFill>
                <a:latin typeface="Lato Bold"/>
                <a:ea typeface="Lato Bold"/>
                <a:cs typeface="Lato Bold"/>
                <a:sym typeface="Lato Bold"/>
              </a:rPr>
              <a:t> Report </a:t>
            </a:r>
          </a:p>
        </p:txBody>
      </p:sp>
      <p:sp>
        <p:nvSpPr>
          <p:cNvPr id="20" name="Rectangle 19"/>
          <p:cNvSpPr/>
          <p:nvPr/>
        </p:nvSpPr>
        <p:spPr>
          <a:xfrm>
            <a:off x="813715" y="4496804"/>
            <a:ext cx="1555234" cy="830997"/>
          </a:xfrm>
          <a:prstGeom prst="rect">
            <a:avLst/>
          </a:prstGeom>
        </p:spPr>
        <p:txBody>
          <a:bodyPr wrap="none">
            <a:spAutoFit/>
          </a:bodyPr>
          <a:lstStyle/>
          <a:p>
            <a:r>
              <a:rPr lang="en-GB" sz="48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30% </a:t>
            </a:r>
            <a:endParaRPr lang="en-GB" sz="4800" dirty="0">
              <a:solidFill>
                <a:srgbClr val="64AD32"/>
              </a:solidFill>
            </a:endParaRPr>
          </a:p>
        </p:txBody>
      </p:sp>
      <p:sp>
        <p:nvSpPr>
          <p:cNvPr id="21" name="Rectangle 20"/>
          <p:cNvSpPr/>
          <p:nvPr/>
        </p:nvSpPr>
        <p:spPr>
          <a:xfrm>
            <a:off x="2274415" y="4767388"/>
            <a:ext cx="8422316" cy="415498"/>
          </a:xfrm>
          <a:prstGeom prst="rect">
            <a:avLst/>
          </a:prstGeom>
        </p:spPr>
        <p:txBody>
          <a:bodyPr wrap="square">
            <a:spAutoFit/>
          </a:bodyPr>
          <a:lstStyle/>
          <a:p>
            <a: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describe their wellbeing in their job as ‘unhappy’ or ‘not at all happy’ </a:t>
            </a:r>
          </a:p>
        </p:txBody>
      </p:sp>
      <p:sp>
        <p:nvSpPr>
          <p:cNvPr id="22" name="Rectangle 21"/>
          <p:cNvSpPr/>
          <p:nvPr/>
        </p:nvSpPr>
        <p:spPr>
          <a:xfrm>
            <a:off x="813715" y="5475184"/>
            <a:ext cx="8855994"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 CIPR, 2016: State of PR Report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444" y="535198"/>
            <a:ext cx="690837" cy="690837"/>
          </a:xfrm>
          <a:prstGeom prst="rect">
            <a:avLst/>
          </a:prstGeom>
        </p:spPr>
      </p:pic>
      <p:pic>
        <p:nvPicPr>
          <p:cNvPr id="19" name="Picture 18">
            <a:extLst>
              <a:ext uri="{FF2B5EF4-FFF2-40B4-BE49-F238E27FC236}">
                <a16:creationId xmlns:a16="http://schemas.microsoft.com/office/drawing/2014/main" id="{6929C183-B6F9-4E3B-A1C0-157F4CD1A1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
        <p:nvSpPr>
          <p:cNvPr id="2" name="Rectangle 1">
            <a:extLst>
              <a:ext uri="{FF2B5EF4-FFF2-40B4-BE49-F238E27FC236}">
                <a16:creationId xmlns:a16="http://schemas.microsoft.com/office/drawing/2014/main" id="{1B5F3064-777C-41D7-9D75-EB0978309FBC}"/>
              </a:ext>
            </a:extLst>
          </p:cNvPr>
          <p:cNvSpPr/>
          <p:nvPr/>
        </p:nvSpPr>
        <p:spPr>
          <a:xfrm>
            <a:off x="813715" y="3275517"/>
            <a:ext cx="10922759" cy="400110"/>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Over half would be uncomfortable or very uncomfortable talking about mental health at work</a:t>
            </a:r>
          </a:p>
        </p:txBody>
      </p:sp>
    </p:spTree>
    <p:extLst>
      <p:ext uri="{BB962C8B-B14F-4D97-AF65-F5344CB8AC3E}">
        <p14:creationId xmlns:p14="http://schemas.microsoft.com/office/powerpoint/2010/main" val="28728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20" grpId="0"/>
      <p:bldP spid="21" grpId="0"/>
      <p:bldP spid="2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5932004"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5977394" y="347241"/>
            <a:ext cx="6214605"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Emergency services</a:t>
            </a:r>
          </a:p>
        </p:txBody>
      </p:sp>
      <p:sp>
        <p:nvSpPr>
          <p:cNvPr id="14" name="Oval 13"/>
          <p:cNvSpPr/>
          <p:nvPr/>
        </p:nvSpPr>
        <p:spPr>
          <a:xfrm>
            <a:off x="5455591" y="349541"/>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sp>
        <p:nvSpPr>
          <p:cNvPr id="3" name="Cross 2"/>
          <p:cNvSpPr/>
          <p:nvPr/>
        </p:nvSpPr>
        <p:spPr>
          <a:xfrm>
            <a:off x="5692798" y="619273"/>
            <a:ext cx="569192" cy="569192"/>
          </a:xfrm>
          <a:prstGeom prst="plus">
            <a:avLst>
              <a:gd name="adj" fmla="val 36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0238" y="1819649"/>
            <a:ext cx="1701107"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1 in 4</a:t>
            </a:r>
            <a:endParaRPr lang="en-GB" sz="4800" dirty="0">
              <a:solidFill>
                <a:srgbClr val="2896C4"/>
              </a:solidFill>
            </a:endParaRPr>
          </a:p>
        </p:txBody>
      </p:sp>
      <p:sp>
        <p:nvSpPr>
          <p:cNvPr id="8" name="Rectangle 7"/>
          <p:cNvSpPr/>
          <p:nvPr/>
        </p:nvSpPr>
        <p:spPr>
          <a:xfrm>
            <a:off x="2269281" y="2098788"/>
            <a:ext cx="8663326" cy="415498"/>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emergency services workers have thought about ending their life</a:t>
            </a:r>
            <a:endParaRPr lang="en-GB" sz="2000" dirty="0"/>
          </a:p>
        </p:txBody>
      </p:sp>
      <p:sp>
        <p:nvSpPr>
          <p:cNvPr id="9" name="Rectangle 8"/>
          <p:cNvSpPr/>
          <p:nvPr/>
        </p:nvSpPr>
        <p:spPr>
          <a:xfrm>
            <a:off x="2092940" y="3134126"/>
            <a:ext cx="8812519" cy="415498"/>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have experienced stress, low mood and poor mental health in their role</a:t>
            </a:r>
          </a:p>
        </p:txBody>
      </p:sp>
      <p:sp>
        <p:nvSpPr>
          <p:cNvPr id="10" name="Rectangle 9"/>
          <p:cNvSpPr/>
          <p:nvPr/>
        </p:nvSpPr>
        <p:spPr>
          <a:xfrm>
            <a:off x="714047" y="2852108"/>
            <a:ext cx="1555234"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92% </a:t>
            </a:r>
            <a:endParaRPr lang="en-GB" sz="4800" dirty="0">
              <a:solidFill>
                <a:srgbClr val="2896C4"/>
              </a:solidFill>
            </a:endParaRPr>
          </a:p>
        </p:txBody>
      </p:sp>
      <p:sp>
        <p:nvSpPr>
          <p:cNvPr id="13" name="Rectangle 12"/>
          <p:cNvSpPr/>
          <p:nvPr/>
        </p:nvSpPr>
        <p:spPr>
          <a:xfrm>
            <a:off x="714047" y="3964041"/>
            <a:ext cx="10007544" cy="707886"/>
          </a:xfrm>
          <a:prstGeom prst="rect">
            <a:avLst/>
          </a:prstGeom>
        </p:spPr>
        <p:txBody>
          <a:bodyPr wrap="square">
            <a:spAutoFit/>
          </a:bodyPr>
          <a:lstStyle/>
          <a:p>
            <a: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Nearly half said that someone would be treated negatively if they disclosed a </a:t>
            </a:r>
            <a:b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br>
            <a: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mental health issue at their organisation</a:t>
            </a:r>
          </a:p>
        </p:txBody>
      </p:sp>
      <p:sp>
        <p:nvSpPr>
          <p:cNvPr id="16" name="Rectangle 15"/>
          <p:cNvSpPr/>
          <p:nvPr/>
        </p:nvSpPr>
        <p:spPr>
          <a:xfrm>
            <a:off x="2092940" y="5050476"/>
            <a:ext cx="8674780" cy="707886"/>
          </a:xfrm>
          <a:prstGeom prst="rect">
            <a:avLst/>
          </a:prstGeom>
        </p:spPr>
        <p:txBody>
          <a:bodyPr wrap="square">
            <a:spAutoFit/>
          </a:bodyPr>
          <a:lstStyle/>
          <a:p>
            <a:r>
              <a:rPr lang="en-GB" sz="20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believe more emotional support needs to be made available </a:t>
            </a:r>
            <a:br>
              <a:rPr lang="en-GB" sz="20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br>
            <a:r>
              <a:rPr lang="en-GB" sz="20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to emergency services</a:t>
            </a:r>
          </a:p>
        </p:txBody>
      </p:sp>
      <p:sp>
        <p:nvSpPr>
          <p:cNvPr id="18" name="Rectangle 17"/>
          <p:cNvSpPr/>
          <p:nvPr/>
        </p:nvSpPr>
        <p:spPr>
          <a:xfrm>
            <a:off x="714047" y="4988921"/>
            <a:ext cx="1555234" cy="830997"/>
          </a:xfrm>
          <a:prstGeom prst="rect">
            <a:avLst/>
          </a:prstGeom>
        </p:spPr>
        <p:txBody>
          <a:bodyPr wrap="none">
            <a:spAutoFit/>
          </a:bodyPr>
          <a:lstStyle/>
          <a:p>
            <a:r>
              <a:rPr lang="en-GB" sz="48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86% </a:t>
            </a:r>
            <a:endParaRPr lang="en-GB" sz="4800" dirty="0">
              <a:solidFill>
                <a:srgbClr val="64AD32"/>
              </a:solidFill>
            </a:endParaRPr>
          </a:p>
        </p:txBody>
      </p:sp>
      <p:sp>
        <p:nvSpPr>
          <p:cNvPr id="19" name="Rectangle 18"/>
          <p:cNvSpPr/>
          <p:nvPr/>
        </p:nvSpPr>
        <p:spPr>
          <a:xfrm>
            <a:off x="784385" y="6166964"/>
            <a:ext cx="8805552"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Mind, 2016: Blue Light poll</a:t>
            </a:r>
          </a:p>
        </p:txBody>
      </p:sp>
      <p:pic>
        <p:nvPicPr>
          <p:cNvPr id="17" name="Picture 16">
            <a:extLst>
              <a:ext uri="{FF2B5EF4-FFF2-40B4-BE49-F238E27FC236}">
                <a16:creationId xmlns:a16="http://schemas.microsoft.com/office/drawing/2014/main" id="{3CF0EF81-C3A7-4583-B0C4-2ED2AF6CB3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40631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09" y="773723"/>
            <a:ext cx="10145296" cy="5928528"/>
          </a:xfrm>
        </p:spPr>
        <p:txBody>
          <a:bodyPr>
            <a:noAutofit/>
          </a:bodyPr>
          <a:lstStyle/>
          <a:p>
            <a:pPr marL="0" indent="0">
              <a:buNone/>
            </a:pP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What can you do to help?</a:t>
            </a:r>
          </a:p>
          <a:p>
            <a:pPr marL="0" indent="0" defTabSz="603504">
              <a:lnSpc>
                <a:spcPct val="110000"/>
              </a:lnSpc>
              <a:buNone/>
              <a:defRPr sz="1188">
                <a:solidFill>
                  <a:srgbClr val="8F8F8F">
                    <a:lumOff val="44000"/>
                  </a:srgbClr>
                </a:solidFill>
                <a:latin typeface="Lato Bold"/>
                <a:ea typeface="Lato Bold"/>
                <a:cs typeface="Lato Bold"/>
                <a:sym typeface="Lato Bold"/>
              </a:defRPr>
            </a:pPr>
            <a:endParaRPr lang="en-GB" sz="2000" kern="0" dirty="0">
              <a:solidFill>
                <a:srgbClr val="8F8F8F">
                  <a:lumOff val="44000"/>
                </a:srgbClr>
              </a:solidFill>
              <a:latin typeface="Lato Bold"/>
              <a:ea typeface="Lato Bold"/>
              <a:cs typeface="Lato Bold"/>
              <a:sym typeface="Lato Bold"/>
            </a:endParaRPr>
          </a:p>
          <a:p>
            <a:pPr marL="0" indent="0" defTabSz="603504">
              <a:lnSpc>
                <a:spcPct val="110000"/>
              </a:lnSpc>
              <a:buNone/>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Visit mhfaengland.org to: </a:t>
            </a:r>
          </a:p>
          <a:p>
            <a:pPr marL="342900" indent="-342900" defTabSz="603504">
              <a:lnSpc>
                <a:spcPct val="100000"/>
              </a:lnSpc>
              <a:spcBef>
                <a:spcPts val="2400"/>
              </a:spcBef>
              <a:buFont typeface="Lato Bold" panose="020F0502020204030203" pitchFamily="34" charset="0"/>
              <a:buChar char="-"/>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Download our free resources for employers including the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Workplace Wellbeing strategy toolkit, Address Your Stress toolkit,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Mental Health First Aider implementation guidance,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and Line Managers’ Resource</a:t>
            </a:r>
          </a:p>
          <a:p>
            <a:pPr marL="342900" indent="-342900" defTabSz="603504">
              <a:lnSpc>
                <a:spcPct val="100000"/>
              </a:lnSpc>
              <a:spcBef>
                <a:spcPts val="2400"/>
              </a:spcBef>
              <a:buFont typeface="Lato Bold" panose="020F0502020204030203" pitchFamily="34" charset="0"/>
              <a:buChar char="-"/>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See case studies from organisations that have implemented</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MHFA England training as part of their wellbeing strategy</a:t>
            </a:r>
          </a:p>
          <a:p>
            <a:pPr marL="342900" indent="-342900" defTabSz="603504">
              <a:lnSpc>
                <a:spcPct val="100000"/>
              </a:lnSpc>
              <a:spcBef>
                <a:spcPts val="2400"/>
              </a:spcBef>
              <a:buFont typeface="Lato Bold" panose="020F0502020204030203" pitchFamily="34" charset="0"/>
              <a:buChar char="-"/>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Contact commercial@mhfaengland.org to discuss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MHFA England training for your workplace</a:t>
            </a:r>
          </a:p>
        </p:txBody>
      </p:sp>
    </p:spTree>
    <p:extLst>
      <p:ext uri="{BB962C8B-B14F-4D97-AF65-F5344CB8AC3E}">
        <p14:creationId xmlns:p14="http://schemas.microsoft.com/office/powerpoint/2010/main" val="57135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DDF98AD-89D0-4682-B6AD-43C6416EF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a:scene3d>
            <a:camera prst="orthographicFront">
              <a:rot lat="0" lon="10800000" rev="0"/>
            </a:camera>
            <a:lightRig rig="threePt" dir="t"/>
          </a:scene3d>
        </p:spPr>
      </p:pic>
      <p:sp>
        <p:nvSpPr>
          <p:cNvPr id="25" name="Rectangle 24">
            <a:extLst>
              <a:ext uri="{FF2B5EF4-FFF2-40B4-BE49-F238E27FC236}">
                <a16:creationId xmlns:a16="http://schemas.microsoft.com/office/drawing/2014/main" id="{54CF9DA4-5BDF-4976-AD1D-2A10965CB8F7}"/>
              </a:ext>
            </a:extLst>
          </p:cNvPr>
          <p:cNvSpPr/>
          <p:nvPr/>
        </p:nvSpPr>
        <p:spPr>
          <a:xfrm>
            <a:off x="0" y="-18439"/>
            <a:ext cx="12192000" cy="6876440"/>
          </a:xfrm>
          <a:prstGeom prst="rect">
            <a:avLst/>
          </a:prstGeom>
          <a:solidFill>
            <a:srgbClr val="2896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294D989-BAE3-49C6-876E-57C02DDF8BEC}"/>
              </a:ext>
            </a:extLst>
          </p:cNvPr>
          <p:cNvSpPr/>
          <p:nvPr/>
        </p:nvSpPr>
        <p:spPr>
          <a:xfrm>
            <a:off x="1855824" y="1196112"/>
            <a:ext cx="7105481" cy="3785652"/>
          </a:xfrm>
          <a:prstGeom prst="rect">
            <a:avLst/>
          </a:prstGeom>
        </p:spPr>
        <p:txBody>
          <a:bodyPr wrap="square">
            <a:spAutoFit/>
          </a:bodyPr>
          <a:lstStyle/>
          <a:p>
            <a:pPr lvl="1"/>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Visit our website: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mhfaengland.org</a:t>
            </a: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Find us on social media: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t>
            </a:r>
            <a:r>
              <a:rPr lang="en-GB" sz="24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a:t>
            </a:r>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Get in touch: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commercial@mhfaengland.org</a:t>
            </a:r>
          </a:p>
        </p:txBody>
      </p:sp>
      <p:pic>
        <p:nvPicPr>
          <p:cNvPr id="9" name="Picture 8">
            <a:extLst>
              <a:ext uri="{FF2B5EF4-FFF2-40B4-BE49-F238E27FC236}">
                <a16:creationId xmlns:a16="http://schemas.microsoft.com/office/drawing/2014/main" id="{184CA819-5305-4252-B3A3-5A913F3677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4848" y="4906778"/>
            <a:ext cx="1667079" cy="1557313"/>
          </a:xfrm>
          <a:prstGeom prst="rect">
            <a:avLst/>
          </a:prstGeom>
        </p:spPr>
      </p:pic>
      <p:sp>
        <p:nvSpPr>
          <p:cNvPr id="10" name="Rectangle 9">
            <a:extLst>
              <a:ext uri="{FF2B5EF4-FFF2-40B4-BE49-F238E27FC236}">
                <a16:creationId xmlns:a16="http://schemas.microsoft.com/office/drawing/2014/main" id="{E4806DFA-09AF-4006-99C2-86673F7EBDE6}"/>
              </a:ext>
            </a:extLst>
          </p:cNvPr>
          <p:cNvSpPr/>
          <p:nvPr/>
        </p:nvSpPr>
        <p:spPr>
          <a:xfrm>
            <a:off x="600073" y="6027900"/>
            <a:ext cx="2496196" cy="523220"/>
          </a:xfrm>
          <a:prstGeom prst="rect">
            <a:avLst/>
          </a:prstGeom>
        </p:spPr>
        <p:txBody>
          <a:bodyPr wrap="none">
            <a:spAutoFit/>
          </a:bodyPr>
          <a:lstStyle/>
          <a:p>
            <a:pPr lvl="1"/>
            <a:endPar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lvl="1"/>
            <a:r>
              <a:rPr lang="en-GB" sz="1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MHFA England 2019</a:t>
            </a:r>
          </a:p>
        </p:txBody>
      </p:sp>
      <p:grpSp>
        <p:nvGrpSpPr>
          <p:cNvPr id="18" name="Group 17">
            <a:extLst>
              <a:ext uri="{FF2B5EF4-FFF2-40B4-BE49-F238E27FC236}">
                <a16:creationId xmlns:a16="http://schemas.microsoft.com/office/drawing/2014/main" id="{1172571B-E1FD-4BF8-B463-6AADBE749E66}"/>
              </a:ext>
            </a:extLst>
          </p:cNvPr>
          <p:cNvGrpSpPr/>
          <p:nvPr/>
        </p:nvGrpSpPr>
        <p:grpSpPr>
          <a:xfrm>
            <a:off x="1148479" y="1196113"/>
            <a:ext cx="845503" cy="845503"/>
            <a:chOff x="5817504" y="272125"/>
            <a:chExt cx="845503" cy="845503"/>
          </a:xfrm>
        </p:grpSpPr>
        <p:sp>
          <p:nvSpPr>
            <p:cNvPr id="13" name="Oval 12">
              <a:extLst>
                <a:ext uri="{FF2B5EF4-FFF2-40B4-BE49-F238E27FC236}">
                  <a16:creationId xmlns:a16="http://schemas.microsoft.com/office/drawing/2014/main" id="{FDD437D3-C9F9-4D62-9E48-12B4D16C1155}"/>
                </a:ext>
              </a:extLst>
            </p:cNvPr>
            <p:cNvSpPr/>
            <p:nvPr/>
          </p:nvSpPr>
          <p:spPr>
            <a:xfrm>
              <a:off x="5817504" y="272125"/>
              <a:ext cx="845503" cy="845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pic>
          <p:nvPicPr>
            <p:cNvPr id="8" name="Graphic 7" descr="World">
              <a:extLst>
                <a:ext uri="{FF2B5EF4-FFF2-40B4-BE49-F238E27FC236}">
                  <a16:creationId xmlns:a16="http://schemas.microsoft.com/office/drawing/2014/main" id="{E068BAF8-DD6C-4C7D-9569-8449076E0DF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07213" y="361834"/>
              <a:ext cx="666084" cy="666084"/>
            </a:xfrm>
            <a:prstGeom prst="rect">
              <a:avLst/>
            </a:prstGeom>
          </p:spPr>
        </p:pic>
      </p:grpSp>
      <p:grpSp>
        <p:nvGrpSpPr>
          <p:cNvPr id="15" name="Group 14">
            <a:extLst>
              <a:ext uri="{FF2B5EF4-FFF2-40B4-BE49-F238E27FC236}">
                <a16:creationId xmlns:a16="http://schemas.microsoft.com/office/drawing/2014/main" id="{88EE4E2E-EF76-4626-927C-0C33DDC59B4D}"/>
              </a:ext>
            </a:extLst>
          </p:cNvPr>
          <p:cNvGrpSpPr/>
          <p:nvPr/>
        </p:nvGrpSpPr>
        <p:grpSpPr>
          <a:xfrm>
            <a:off x="1142316" y="2628694"/>
            <a:ext cx="845503" cy="845503"/>
            <a:chOff x="6763724" y="2099516"/>
            <a:chExt cx="845503" cy="845503"/>
          </a:xfrm>
        </p:grpSpPr>
        <p:sp>
          <p:nvSpPr>
            <p:cNvPr id="14" name="Oval 13">
              <a:extLst>
                <a:ext uri="{FF2B5EF4-FFF2-40B4-BE49-F238E27FC236}">
                  <a16:creationId xmlns:a16="http://schemas.microsoft.com/office/drawing/2014/main" id="{2C019DFD-6F48-460A-8507-3237D793E6E5}"/>
                </a:ext>
              </a:extLst>
            </p:cNvPr>
            <p:cNvSpPr/>
            <p:nvPr/>
          </p:nvSpPr>
          <p:spPr>
            <a:xfrm>
              <a:off x="6763724" y="2099516"/>
              <a:ext cx="845503" cy="845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pic>
          <p:nvPicPr>
            <p:cNvPr id="12" name="Graphic 11" descr="Smart Phone">
              <a:extLst>
                <a:ext uri="{FF2B5EF4-FFF2-40B4-BE49-F238E27FC236}">
                  <a16:creationId xmlns:a16="http://schemas.microsoft.com/office/drawing/2014/main" id="{5E295065-D2E0-4BFE-B85A-27C152C0BA5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05251" y="2238763"/>
              <a:ext cx="574776" cy="574776"/>
            </a:xfrm>
            <a:prstGeom prst="rect">
              <a:avLst/>
            </a:prstGeom>
          </p:spPr>
        </p:pic>
      </p:grpSp>
      <p:grpSp>
        <p:nvGrpSpPr>
          <p:cNvPr id="17" name="Group 16">
            <a:extLst>
              <a:ext uri="{FF2B5EF4-FFF2-40B4-BE49-F238E27FC236}">
                <a16:creationId xmlns:a16="http://schemas.microsoft.com/office/drawing/2014/main" id="{CA6993F3-0D50-4CB0-9EBE-C3BE645D5464}"/>
              </a:ext>
            </a:extLst>
          </p:cNvPr>
          <p:cNvGrpSpPr/>
          <p:nvPr/>
        </p:nvGrpSpPr>
        <p:grpSpPr>
          <a:xfrm>
            <a:off x="1139559" y="4061275"/>
            <a:ext cx="845503" cy="845503"/>
            <a:chOff x="7959477" y="3489242"/>
            <a:chExt cx="845503" cy="845503"/>
          </a:xfrm>
        </p:grpSpPr>
        <p:sp>
          <p:nvSpPr>
            <p:cNvPr id="16" name="Oval 15">
              <a:extLst>
                <a:ext uri="{FF2B5EF4-FFF2-40B4-BE49-F238E27FC236}">
                  <a16:creationId xmlns:a16="http://schemas.microsoft.com/office/drawing/2014/main" id="{F54B9303-BF26-4287-ADE7-EF94DCE68A8D}"/>
                </a:ext>
              </a:extLst>
            </p:cNvPr>
            <p:cNvSpPr/>
            <p:nvPr/>
          </p:nvSpPr>
          <p:spPr>
            <a:xfrm>
              <a:off x="7959477" y="3489242"/>
              <a:ext cx="845503" cy="845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pic>
          <p:nvPicPr>
            <p:cNvPr id="3" name="Graphic 2" descr="Envelope">
              <a:extLst>
                <a:ext uri="{FF2B5EF4-FFF2-40B4-BE49-F238E27FC236}">
                  <a16:creationId xmlns:a16="http://schemas.microsoft.com/office/drawing/2014/main" id="{1A7538F6-78BF-46A8-8E04-D369AF75D5E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96367" y="3626132"/>
              <a:ext cx="571722" cy="571722"/>
            </a:xfrm>
            <a:prstGeom prst="rect">
              <a:avLst/>
            </a:prstGeom>
          </p:spPr>
        </p:pic>
      </p:grpSp>
    </p:spTree>
    <p:extLst>
      <p:ext uri="{BB962C8B-B14F-4D97-AF65-F5344CB8AC3E}">
        <p14:creationId xmlns:p14="http://schemas.microsoft.com/office/powerpoint/2010/main" val="27672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8810" y="1040593"/>
            <a:ext cx="6166148" cy="4351338"/>
          </a:xfrm>
        </p:spPr>
        <p:txBody>
          <a:bodyPr>
            <a:noAutofit/>
          </a:bodyPr>
          <a:lstStyle/>
          <a:p>
            <a:pPr marL="0" indent="0">
              <a:buNone/>
            </a:pP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“A healthy workplace is one where employees and managers work together to protect and promote their health, safety and wellbeing and the sustainability of the business.”</a:t>
            </a:r>
            <a:br>
              <a:rPr lang="en-GB" sz="3200"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endParaRPr lang="en-GB"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World Health Organisation </a:t>
            </a:r>
          </a:p>
        </p:txBody>
      </p:sp>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53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10" y="1946644"/>
            <a:ext cx="9753599" cy="4781988"/>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Stress, anxiety and depression are the third biggest </a:t>
            </a:r>
            <a:b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b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cause of sickness absence in our society</a:t>
            </a:r>
          </a:p>
        </p:txBody>
      </p:sp>
      <p:sp>
        <p:nvSpPr>
          <p:cNvPr id="7" name="Oval 6"/>
          <p:cNvSpPr/>
          <p:nvPr/>
        </p:nvSpPr>
        <p:spPr>
          <a:xfrm>
            <a:off x="738713" y="1946644"/>
            <a:ext cx="1043609" cy="1043609"/>
          </a:xfrm>
          <a:prstGeom prst="ellipse">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1</a:t>
            </a:r>
          </a:p>
        </p:txBody>
      </p:sp>
      <p:sp>
        <p:nvSpPr>
          <p:cNvPr id="2" name="Rectangle 1"/>
          <p:cNvSpPr/>
          <p:nvPr/>
        </p:nvSpPr>
        <p:spPr>
          <a:xfrm>
            <a:off x="1782322" y="4131405"/>
            <a:ext cx="9439859" cy="2906052"/>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They </a:t>
            </a: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are the biggest.</a:t>
            </a:r>
            <a:r>
              <a:rPr lang="en-GB" sz="1600" dirty="0">
                <a:sym typeface="Lato Regular"/>
              </a:rPr>
              <a:t> </a:t>
            </a:r>
          </a:p>
          <a:p>
            <a:pPr lvl="1">
              <a:lnSpc>
                <a:spcPct val="120000"/>
              </a:lnSpc>
              <a:buClr>
                <a:srgbClr val="000000"/>
              </a:buClr>
              <a:defRPr sz="1600">
                <a:latin typeface="Lato Regular"/>
                <a:ea typeface="Lato Regular"/>
                <a:cs typeface="Lato Regular"/>
                <a:sym typeface="Lato Regular"/>
              </a:defRPr>
            </a:pPr>
            <a:endParaRPr lang="en-GB" sz="1000" dirty="0">
              <a:solidFill>
                <a:srgbClr val="134457"/>
              </a:solidFill>
              <a:sym typeface="Lato Regular"/>
            </a:endParaRPr>
          </a:p>
          <a:p>
            <a:pPr lvl="1">
              <a:lnSpc>
                <a:spcPct val="120000"/>
              </a:lnSpc>
              <a:buClr>
                <a:srgbClr val="000000"/>
              </a:buClr>
              <a:defRPr sz="1600">
                <a:latin typeface="Lato Regular"/>
                <a:ea typeface="Lato Regular"/>
                <a:cs typeface="Lato Regular"/>
                <a:sym typeface="Lato Regular"/>
              </a:defRPr>
            </a:pPr>
            <a:r>
              <a:rPr lang="en-GB" sz="20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Regular"/>
              </a:rPr>
              <a:t>Work-related stress, depression or anxiety accounts for 44% of work-related ill health and 57% of working days lost, in 2017/18.</a:t>
            </a:r>
            <a:r>
              <a:rPr lang="en-GB" sz="2000" dirty="0">
                <a:solidFill>
                  <a:srgbClr val="134457"/>
                </a:solidFill>
                <a:latin typeface="Lato Bold" panose="020F0502020204030203" pitchFamily="34" charset="0"/>
                <a:ea typeface="Lato Bold" panose="020F0502020204030203" pitchFamily="34" charset="0"/>
                <a:cs typeface="Lato Bold" panose="020F0502020204030203" pitchFamily="34" charset="0"/>
              </a:rPr>
              <a:t> </a:t>
            </a:r>
          </a:p>
          <a:p>
            <a:pPr lvl="1">
              <a:lnSpc>
                <a:spcPct val="120000"/>
              </a:lnSpc>
              <a:buClr>
                <a:srgbClr val="000000"/>
              </a:buClr>
              <a:defRPr sz="1600">
                <a:latin typeface="Lato Regular"/>
                <a:ea typeface="Lato Regular"/>
                <a:cs typeface="Lato Regular"/>
                <a:sym typeface="Lato Regular"/>
              </a:defRPr>
            </a:pPr>
            <a:endPar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Health and Safety Executive, 2018: </a:t>
            </a:r>
            <a:b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b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Work related Stress, Anxiety and Depression Statistics in Great Britain</a:t>
            </a:r>
            <a:b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b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lvl="1" algn="just">
              <a:lnSpc>
                <a:spcPct val="120000"/>
              </a:lnSpc>
              <a:buClr>
                <a:srgbClr val="000000"/>
              </a:buClr>
              <a:defRPr sz="1600">
                <a:latin typeface="Lato Regular"/>
                <a:ea typeface="Lato Regular"/>
                <a:cs typeface="Lato Regular"/>
                <a:sym typeface="Lato Regular"/>
              </a:defRPr>
            </a:pPr>
            <a:endParaRPr lang="en-GB" sz="1600" dirty="0">
              <a:solidFill>
                <a:srgbClr val="134457"/>
              </a:solidFill>
            </a:endParaRPr>
          </a:p>
        </p:txBody>
      </p:sp>
      <p:sp>
        <p:nvSpPr>
          <p:cNvPr id="4" name="Rectangle 3"/>
          <p:cNvSpPr/>
          <p:nvPr/>
        </p:nvSpPr>
        <p:spPr>
          <a:xfrm>
            <a:off x="2237510" y="3115742"/>
            <a:ext cx="2838450" cy="1015663"/>
          </a:xfrm>
          <a:prstGeom prst="rect">
            <a:avLst/>
          </a:prstGeom>
        </p:spPr>
        <p:txBody>
          <a:bodyPr wrap="square">
            <a:spAutoFit/>
          </a:bodyPr>
          <a:lstStyle/>
          <a:p>
            <a:r>
              <a:rPr lang="en-GB" sz="6000" dirty="0">
                <a:solidFill>
                  <a:srgbClr val="C00000"/>
                </a:solidFill>
                <a:latin typeface="Lato Bold" panose="020F0502020204030203" pitchFamily="34" charset="0"/>
                <a:ea typeface="Lato Bold" panose="020F0502020204030203" pitchFamily="34" charset="0"/>
                <a:cs typeface="Lato Bold" panose="020F0502020204030203" pitchFamily="34" charset="0"/>
                <a:sym typeface="Lato Black"/>
              </a:rPr>
              <a:t>False</a:t>
            </a:r>
            <a:endParaRPr lang="en-GB" sz="6000" dirty="0"/>
          </a:p>
        </p:txBody>
      </p:sp>
      <p:sp>
        <p:nvSpPr>
          <p:cNvPr id="8" name="Rectangle 7"/>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0" name="Picture 9">
            <a:extLst>
              <a:ext uri="{FF2B5EF4-FFF2-40B4-BE49-F238E27FC236}">
                <a16:creationId xmlns:a16="http://schemas.microsoft.com/office/drawing/2014/main" id="{7720FC65-D631-4CC7-AA04-6C3B0629E4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3014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09" y="1946643"/>
            <a:ext cx="8569035" cy="3044572"/>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Mental ill health costs UK employers an estimated </a:t>
            </a:r>
            <a:b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b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£33-</a:t>
            </a:r>
            <a:r>
              <a:rPr lang="en-GB" sz="2400" dirty="0">
                <a:solidFill>
                  <a:srgbClr val="134457"/>
                </a:solidFill>
                <a:latin typeface="Lato Bold" panose="020F0502020204030203" pitchFamily="34" charset="0"/>
                <a:ea typeface="Lato Bold" panose="020F0502020204030203" pitchFamily="34" charset="0"/>
                <a:cs typeface="Lato Bold" panose="020F0502020204030203" pitchFamily="34" charset="0"/>
              </a:rPr>
              <a:t>42</a:t>
            </a: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 billion per year</a:t>
            </a: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p:cNvSpPr/>
          <p:nvPr/>
        </p:nvSpPr>
        <p:spPr>
          <a:xfrm>
            <a:off x="738713" y="1946643"/>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2</a:t>
            </a:r>
          </a:p>
        </p:txBody>
      </p:sp>
      <p:sp>
        <p:nvSpPr>
          <p:cNvPr id="4" name="Rectangle 3"/>
          <p:cNvSpPr/>
          <p:nvPr/>
        </p:nvSpPr>
        <p:spPr>
          <a:xfrm>
            <a:off x="2237509" y="3106585"/>
            <a:ext cx="3991841" cy="1015663"/>
          </a:xfrm>
          <a:prstGeom prst="rect">
            <a:avLst/>
          </a:prstGeom>
        </p:spPr>
        <p:txBody>
          <a:bodyPr wrap="square">
            <a:spAutoFit/>
          </a:bodyPr>
          <a:lstStyle/>
          <a:p>
            <a:r>
              <a:rPr lang="en-GB" sz="6000" dirty="0">
                <a:solidFill>
                  <a:srgbClr val="6DB03B"/>
                </a:solidFill>
                <a:latin typeface="Lato Bold" panose="020F0502020204030203" pitchFamily="34" charset="0"/>
                <a:ea typeface="Lato Bold" panose="020F0502020204030203" pitchFamily="34" charset="0"/>
                <a:cs typeface="Lato Bold" panose="020F0502020204030203" pitchFamily="34" charset="0"/>
                <a:sym typeface="Lato Black"/>
              </a:rPr>
              <a:t>True</a:t>
            </a:r>
            <a:endParaRPr lang="en-GB" sz="6000" dirty="0">
              <a:solidFill>
                <a:srgbClr val="6DB03B"/>
              </a:solidFill>
            </a:endParaRPr>
          </a:p>
        </p:txBody>
      </p:sp>
      <p:sp>
        <p:nvSpPr>
          <p:cNvPr id="5" name="TextBox 4">
            <a:extLst>
              <a:ext uri="{FF2B5EF4-FFF2-40B4-BE49-F238E27FC236}">
                <a16:creationId xmlns:a16="http://schemas.microsoft.com/office/drawing/2014/main" id="{6BDFE720-99FD-4FCB-9707-983E01F15563}"/>
              </a:ext>
            </a:extLst>
          </p:cNvPr>
          <p:cNvSpPr txBox="1"/>
          <p:nvPr/>
        </p:nvSpPr>
        <p:spPr>
          <a:xfrm>
            <a:off x="2358736" y="4289666"/>
            <a:ext cx="8801100" cy="1613390"/>
          </a:xfrm>
          <a:prstGeom prst="rect">
            <a:avLst/>
          </a:prstGeom>
          <a:noFill/>
        </p:spPr>
        <p:txBody>
          <a:bodyPr wrap="square" rtlCol="0">
            <a:spAutoFit/>
          </a:bodyPr>
          <a:lstStyle/>
          <a:p>
            <a:pPr defTabSz="914400">
              <a:lnSpc>
                <a:spcPct val="120000"/>
              </a:lnSpc>
              <a:spcBef>
                <a:spcPts val="1000"/>
              </a:spcBef>
              <a:buClr>
                <a:srgbClr val="000000"/>
              </a:buClr>
              <a:defRPr sz="1600">
                <a:latin typeface="Lato Regular"/>
                <a:ea typeface="Lato Regular"/>
                <a:cs typeface="Lato Regular"/>
                <a:sym typeface="Lato Regular"/>
              </a:defRPr>
            </a:pPr>
            <a:r>
              <a:rPr lang="en-GB" sz="20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Regular"/>
              </a:rPr>
              <a:t>For the UK economy as a whole, these costs are up to £99 billion per year.</a:t>
            </a:r>
          </a:p>
          <a:p>
            <a:pPr>
              <a:lnSpc>
                <a:spcPct val="120000"/>
              </a:lnSpc>
              <a:buClr>
                <a:srgbClr val="000000"/>
              </a:buClr>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Deloitte, 2017: Mental Health and Wellbeing in Employment</a:t>
            </a:r>
          </a:p>
          <a:p>
            <a:pPr>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Investors in People, 2018: Managing Mental Health in the Workplace</a:t>
            </a:r>
          </a:p>
        </p:txBody>
      </p:sp>
      <p:sp>
        <p:nvSpPr>
          <p:cNvPr id="10" name="Rectangle 9">
            <a:extLst>
              <a:ext uri="{FF2B5EF4-FFF2-40B4-BE49-F238E27FC236}">
                <a16:creationId xmlns:a16="http://schemas.microsoft.com/office/drawing/2014/main" id="{80CED0EE-252A-4E7E-903F-01F90F556E95}"/>
              </a:ext>
            </a:extLst>
          </p:cNvPr>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5" name="Picture 14">
            <a:extLst>
              <a:ext uri="{FF2B5EF4-FFF2-40B4-BE49-F238E27FC236}">
                <a16:creationId xmlns:a16="http://schemas.microsoft.com/office/drawing/2014/main" id="{C74A83FC-3803-4D5E-91E2-3E0BC30DB7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6177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10" y="2124667"/>
            <a:ext cx="9215778" cy="945279"/>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Suicide is the leading cause of death for men under 50 in the UK</a:t>
            </a:r>
          </a:p>
        </p:txBody>
      </p:sp>
      <p:sp>
        <p:nvSpPr>
          <p:cNvPr id="7" name="Oval 6"/>
          <p:cNvSpPr/>
          <p:nvPr/>
        </p:nvSpPr>
        <p:spPr>
          <a:xfrm>
            <a:off x="738712" y="1946644"/>
            <a:ext cx="1043609" cy="1043609"/>
          </a:xfrm>
          <a:prstGeom prst="ellipse">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3</a:t>
            </a:r>
          </a:p>
        </p:txBody>
      </p:sp>
      <p:sp>
        <p:nvSpPr>
          <p:cNvPr id="4" name="Rectangle 3"/>
          <p:cNvSpPr/>
          <p:nvPr/>
        </p:nvSpPr>
        <p:spPr>
          <a:xfrm>
            <a:off x="2237510" y="2858803"/>
            <a:ext cx="3918229" cy="1015663"/>
          </a:xfrm>
          <a:prstGeom prst="rect">
            <a:avLst/>
          </a:prstGeom>
        </p:spPr>
        <p:txBody>
          <a:bodyPr wrap="square">
            <a:spAutoFit/>
          </a:bodyPr>
          <a:lstStyle/>
          <a:p>
            <a:r>
              <a:rPr lang="en-GB" sz="6000" dirty="0">
                <a:solidFill>
                  <a:srgbClr val="65AB30"/>
                </a:solidFill>
                <a:latin typeface="Lato Bold" panose="020F0502020204030203" pitchFamily="34" charset="0"/>
                <a:ea typeface="Lato Bold" panose="020F0502020204030203" pitchFamily="34" charset="0"/>
                <a:cs typeface="Lato Bold" panose="020F0502020204030203" pitchFamily="34" charset="0"/>
                <a:sym typeface="Lato Black"/>
              </a:rPr>
              <a:t>True</a:t>
            </a:r>
            <a:endParaRPr lang="en-GB" sz="6000" dirty="0"/>
          </a:p>
        </p:txBody>
      </p:sp>
      <p:sp>
        <p:nvSpPr>
          <p:cNvPr id="8" name="Rectangle 7"/>
          <p:cNvSpPr/>
          <p:nvPr/>
        </p:nvSpPr>
        <p:spPr>
          <a:xfrm>
            <a:off x="2938154" y="5236155"/>
            <a:ext cx="7600950" cy="1602426"/>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b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hlinkClick r:id="rId3"/>
              </a:rPr>
            </a:br>
            <a:endParaRPr lang="en-GB" sz="24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sp>
        <p:nvSpPr>
          <p:cNvPr id="2" name="TextBox 1">
            <a:extLst>
              <a:ext uri="{FF2B5EF4-FFF2-40B4-BE49-F238E27FC236}">
                <a16:creationId xmlns:a16="http://schemas.microsoft.com/office/drawing/2014/main" id="{BBD66DFA-321D-452C-9DC7-9242CDC9A099}"/>
              </a:ext>
            </a:extLst>
          </p:cNvPr>
          <p:cNvSpPr txBox="1"/>
          <p:nvPr/>
        </p:nvSpPr>
        <p:spPr>
          <a:xfrm>
            <a:off x="2312330" y="4068082"/>
            <a:ext cx="8852598" cy="2619820"/>
          </a:xfrm>
          <a:prstGeom prst="rect">
            <a:avLst/>
          </a:prstGeom>
          <a:noFill/>
        </p:spPr>
        <p:txBody>
          <a:bodyPr wrap="square" rtlCol="0">
            <a:spAutoFit/>
          </a:bodyPr>
          <a:lstStyle/>
          <a:p>
            <a:pPr>
              <a:lnSpc>
                <a:spcPct val="120000"/>
              </a:lnSpc>
              <a:buClr>
                <a:srgbClr val="000000"/>
              </a:buClr>
              <a:defRPr sz="1600">
                <a:latin typeface="Lato Regular"/>
                <a:ea typeface="Lato Regular"/>
                <a:cs typeface="Lato Regular"/>
                <a:sym typeface="Lato Regular"/>
              </a:defRPr>
            </a:pPr>
            <a:r>
              <a:rPr lang="en-GB" sz="2400" dirty="0">
                <a:solidFill>
                  <a:srgbClr val="134457"/>
                </a:solidFill>
                <a:latin typeface="Lato Bold" panose="020F0502020204030203"/>
              </a:rPr>
              <a:t>People with a diagnosed mental health condition have been shown to be at a higher risk of attempting and completing suicide.</a:t>
            </a:r>
            <a:br>
              <a:rPr lang="en-GB" sz="2400" dirty="0">
                <a:solidFill>
                  <a:srgbClr val="134457"/>
                </a:solidFill>
                <a:latin typeface="Lato Bold" panose="020F0502020204030203"/>
              </a:rPr>
            </a:br>
            <a:endParaRPr lang="en-GB" sz="2400" dirty="0">
              <a:solidFill>
                <a:srgbClr val="134457"/>
              </a:solidFill>
              <a:latin typeface="Lato Bold" panose="020F0502020204030203"/>
            </a:endParaRPr>
          </a:p>
          <a:p>
            <a:pPr>
              <a:lnSpc>
                <a:spcPct val="120000"/>
              </a:lnSpc>
              <a:buClr>
                <a:srgbClr val="000000"/>
              </a:buClr>
              <a:defRPr sz="1600">
                <a:latin typeface="Lato Regular"/>
                <a:ea typeface="Lato Regular"/>
                <a:cs typeface="Lato Regular"/>
                <a:sym typeface="Lato Regular"/>
              </a:defRPr>
            </a:pPr>
            <a:endParaRPr lang="en-GB" sz="1050" dirty="0">
              <a:solidFill>
                <a:srgbClr val="134457"/>
              </a:solidFill>
              <a:latin typeface="Lato Bold" panose="020F0502020204030203"/>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Regular"/>
              </a:rPr>
              <a:t>Office for National Statistics, 2017: Suicides in the UK: 2016 registrations</a:t>
            </a: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0" name="Rectangle 9">
            <a:extLst>
              <a:ext uri="{FF2B5EF4-FFF2-40B4-BE49-F238E27FC236}">
                <a16:creationId xmlns:a16="http://schemas.microsoft.com/office/drawing/2014/main" id="{ED70FA53-4AD8-49A1-9C6D-D7D852A9FC94}"/>
              </a:ext>
            </a:extLst>
          </p:cNvPr>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3" name="Picture 12">
            <a:extLst>
              <a:ext uri="{FF2B5EF4-FFF2-40B4-BE49-F238E27FC236}">
                <a16:creationId xmlns:a16="http://schemas.microsoft.com/office/drawing/2014/main" id="{A1EA82D3-7670-47D2-8438-82A80AC650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15473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10" y="1956144"/>
            <a:ext cx="8996547" cy="4665788"/>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40% of people with diagnosable mental illness </a:t>
            </a:r>
            <a:b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b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receive no treatment at all</a:t>
            </a:r>
          </a:p>
        </p:txBody>
      </p:sp>
      <p:sp>
        <p:nvSpPr>
          <p:cNvPr id="7" name="Oval 6"/>
          <p:cNvSpPr/>
          <p:nvPr/>
        </p:nvSpPr>
        <p:spPr>
          <a:xfrm>
            <a:off x="739596" y="1956144"/>
            <a:ext cx="1043609" cy="1043609"/>
          </a:xfrm>
          <a:prstGeom prst="ellipse">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4</a:t>
            </a:r>
          </a:p>
        </p:txBody>
      </p:sp>
      <p:sp>
        <p:nvSpPr>
          <p:cNvPr id="2" name="Rectangle 1"/>
          <p:cNvSpPr/>
          <p:nvPr/>
        </p:nvSpPr>
        <p:spPr>
          <a:xfrm>
            <a:off x="1858945" y="4488041"/>
            <a:ext cx="8706152" cy="1244059"/>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It’s 75%</a:t>
            </a:r>
          </a:p>
          <a:p>
            <a:pPr lvl="1">
              <a:lnSpc>
                <a:spcPct val="120000"/>
              </a:lnSpc>
              <a:buClr>
                <a:srgbClr val="000000"/>
              </a:buClr>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Department of Health, 2014: Chief Medical Officer annual report: public mental health</a:t>
            </a: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sp>
        <p:nvSpPr>
          <p:cNvPr id="4" name="Rectangle 3"/>
          <p:cNvSpPr/>
          <p:nvPr/>
        </p:nvSpPr>
        <p:spPr>
          <a:xfrm>
            <a:off x="2237510" y="3192031"/>
            <a:ext cx="2838450" cy="1015663"/>
          </a:xfrm>
          <a:prstGeom prst="rect">
            <a:avLst/>
          </a:prstGeom>
        </p:spPr>
        <p:txBody>
          <a:bodyPr wrap="square">
            <a:spAutoFit/>
          </a:bodyPr>
          <a:lstStyle/>
          <a:p>
            <a:r>
              <a:rPr lang="en-GB" sz="6000" dirty="0">
                <a:solidFill>
                  <a:srgbClr val="C00000"/>
                </a:solidFill>
                <a:latin typeface="Lato Bold" panose="020F0502020204030203" pitchFamily="34" charset="0"/>
                <a:ea typeface="Lato Bold" panose="020F0502020204030203" pitchFamily="34" charset="0"/>
                <a:cs typeface="Lato Bold" panose="020F0502020204030203" pitchFamily="34" charset="0"/>
                <a:sym typeface="Lato Black"/>
              </a:rPr>
              <a:t>False</a:t>
            </a:r>
            <a:endParaRPr lang="en-GB" sz="6000" dirty="0"/>
          </a:p>
        </p:txBody>
      </p:sp>
      <p:sp>
        <p:nvSpPr>
          <p:cNvPr id="9" name="Rectangle 8">
            <a:extLst>
              <a:ext uri="{FF2B5EF4-FFF2-40B4-BE49-F238E27FC236}">
                <a16:creationId xmlns:a16="http://schemas.microsoft.com/office/drawing/2014/main" id="{6879EA82-F1D7-4BCD-B623-17427CE897BE}"/>
              </a:ext>
            </a:extLst>
          </p:cNvPr>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2" name="Picture 11">
            <a:extLst>
              <a:ext uri="{FF2B5EF4-FFF2-40B4-BE49-F238E27FC236}">
                <a16:creationId xmlns:a16="http://schemas.microsoft.com/office/drawing/2014/main" id="{480234B7-4BEA-40F8-9355-21F1D8D1DB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2336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410F24C7-987D-46AC-B89D-469CBA365398}"/>
              </a:ext>
            </a:extLst>
          </p:cNvPr>
          <p:cNvSpPr txBox="1">
            <a:spLocks/>
          </p:cNvSpPr>
          <p:nvPr/>
        </p:nvSpPr>
        <p:spPr>
          <a:xfrm>
            <a:off x="827504" y="1230521"/>
            <a:ext cx="963282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a:solidFill>
                  <a:schemeClr val="bg1"/>
                </a:solidFill>
                <a:latin typeface="Lato Bold" panose="020F0502020204030203" pitchFamily="34" charset="0"/>
                <a:ea typeface="Lato Bold" panose="020F0502020204030203" pitchFamily="34" charset="0"/>
                <a:cs typeface="Lato Bold" panose="020F0502020204030203" pitchFamily="34" charset="0"/>
              </a:rPr>
              <a:t>Why invest in </a:t>
            </a:r>
            <a:br>
              <a:rPr lang="en-GB" sz="4800" dirty="0">
                <a:solidFill>
                  <a:schemeClr val="bg1"/>
                </a:solidFill>
                <a:latin typeface="Lato Bold" panose="020F0502020204030203" pitchFamily="34" charset="0"/>
                <a:ea typeface="Lato Bold" panose="020F0502020204030203" pitchFamily="34" charset="0"/>
                <a:cs typeface="Lato Bold" panose="020F0502020204030203" pitchFamily="34" charset="0"/>
              </a:rPr>
            </a:br>
            <a:r>
              <a:rPr lang="en-GB" sz="4800" dirty="0">
                <a:solidFill>
                  <a:schemeClr val="bg1"/>
                </a:solidFill>
                <a:latin typeface="Lato Bold" panose="020F0502020204030203" pitchFamily="34" charset="0"/>
                <a:ea typeface="Lato Bold" panose="020F0502020204030203" pitchFamily="34" charset="0"/>
                <a:cs typeface="Lato Bold" panose="020F0502020204030203" pitchFamily="34" charset="0"/>
              </a:rPr>
              <a:t>employee mental health?</a:t>
            </a:r>
            <a:br>
              <a:rPr lang="en-GB" sz="4800"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endParaRPr lang="en-GB" sz="4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82971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558" y="359948"/>
            <a:ext cx="11141442"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We all have mental health</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6" name="Shape 186"/>
          <p:cNvSpPr txBox="1">
            <a:spLocks/>
          </p:cNvSpPr>
          <p:nvPr/>
        </p:nvSpPr>
        <p:spPr>
          <a:xfrm>
            <a:off x="1945179" y="1875180"/>
            <a:ext cx="8403844" cy="4674476"/>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dirty="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p:txBody>
      </p:sp>
      <p:sp>
        <p:nvSpPr>
          <p:cNvPr id="8" name="Rectangle 7"/>
          <p:cNvSpPr/>
          <p:nvPr/>
        </p:nvSpPr>
        <p:spPr>
          <a:xfrm>
            <a:off x="697870" y="2222241"/>
            <a:ext cx="2488557" cy="1015663"/>
          </a:xfrm>
          <a:prstGeom prst="rect">
            <a:avLst/>
          </a:prstGeom>
        </p:spPr>
        <p:txBody>
          <a:bodyPr wrap="squar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61%</a:t>
            </a:r>
            <a:endParaRPr lang="en-GB" sz="6000" dirty="0">
              <a:solidFill>
                <a:srgbClr val="2896C4"/>
              </a:solidFill>
            </a:endParaRPr>
          </a:p>
        </p:txBody>
      </p:sp>
      <p:sp>
        <p:nvSpPr>
          <p:cNvPr id="9" name="Rectangle 8"/>
          <p:cNvSpPr/>
          <p:nvPr/>
        </p:nvSpPr>
        <p:spPr>
          <a:xfrm>
            <a:off x="816562" y="4193948"/>
            <a:ext cx="3023574" cy="1015663"/>
          </a:xfrm>
          <a:prstGeom prst="rect">
            <a:avLst/>
          </a:prstGeom>
        </p:spPr>
        <p:txBody>
          <a:bodyPr wrap="squar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33% </a:t>
            </a:r>
            <a:endParaRPr lang="en-GB" sz="6000" dirty="0">
              <a:solidFill>
                <a:srgbClr val="2896C4"/>
              </a:solidFill>
            </a:endParaRPr>
          </a:p>
        </p:txBody>
      </p:sp>
      <p:sp>
        <p:nvSpPr>
          <p:cNvPr id="11" name="Oval 10"/>
          <p:cNvSpPr/>
          <p:nvPr/>
        </p:nvSpPr>
        <p:spPr>
          <a:xfrm>
            <a:off x="513148" y="359947"/>
            <a:ext cx="1043608" cy="1043608"/>
          </a:xfrm>
          <a:prstGeom prst="ellipse">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1</a:t>
            </a:r>
          </a:p>
        </p:txBody>
      </p:sp>
      <p:sp>
        <p:nvSpPr>
          <p:cNvPr id="17" name="Rectangle 16"/>
          <p:cNvSpPr/>
          <p:nvPr/>
        </p:nvSpPr>
        <p:spPr>
          <a:xfrm>
            <a:off x="703385" y="1728255"/>
            <a:ext cx="6968924" cy="707886"/>
          </a:xfrm>
          <a:prstGeom prst="rect">
            <a:avLst/>
          </a:prstGeom>
        </p:spPr>
        <p:txBody>
          <a:bodyPr wrap="square">
            <a:spAutoFit/>
          </a:bodyPr>
          <a:lstStyle/>
          <a:p>
            <a: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rPr>
              <a:t>Mental health issues are common: </a:t>
            </a:r>
            <a:br>
              <a:rPr lang="en-GB" sz="2000" dirty="0">
                <a:solidFill>
                  <a:srgbClr val="134356"/>
                </a:solidFill>
                <a:latin typeface="Lato Light" panose="020F0502020204030203" pitchFamily="34" charset="0"/>
                <a:ea typeface="Lato Light" panose="020F0502020204030203" pitchFamily="34" charset="0"/>
                <a:cs typeface="Lato Light" panose="020F0502020204030203" pitchFamily="34" charset="0"/>
              </a:rPr>
            </a:br>
            <a:endParaRPr lang="en-GB" sz="2000" dirty="0">
              <a:solidFill>
                <a:srgbClr val="134356"/>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p:cNvSpPr/>
          <p:nvPr/>
        </p:nvSpPr>
        <p:spPr>
          <a:xfrm>
            <a:off x="2080009" y="4300391"/>
            <a:ext cx="8485607" cy="779637"/>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the UK workforce have been formally diagnosed with a mental health condition at some point in their lifetime </a:t>
            </a:r>
            <a:endParaRPr lang="en-GB" sz="2112" kern="0" dirty="0">
              <a:solidFill>
                <a:srgbClr val="2896C4"/>
              </a:solidFill>
              <a:latin typeface="Lato Light"/>
              <a:ea typeface="Lato Light"/>
              <a:cs typeface="Lato Light"/>
              <a:sym typeface="Lato Light"/>
            </a:endParaRPr>
          </a:p>
        </p:txBody>
      </p:sp>
      <p:sp>
        <p:nvSpPr>
          <p:cNvPr id="21" name="Rectangle 20"/>
          <p:cNvSpPr/>
          <p:nvPr/>
        </p:nvSpPr>
        <p:spPr>
          <a:xfrm>
            <a:off x="816561" y="6149821"/>
            <a:ext cx="9651216"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b="1" kern="0" dirty="0">
                <a:solidFill>
                  <a:srgbClr val="134356"/>
                </a:solidFill>
                <a:latin typeface="Lato Bold"/>
                <a:ea typeface="Lato Bold"/>
                <a:cs typeface="Lato Bold"/>
                <a:sym typeface="Lato Bold"/>
              </a:rPr>
              <a:t>Business in the Community, 2018</a:t>
            </a:r>
            <a:r>
              <a:rPr lang="en-GB" sz="1600" kern="0" dirty="0">
                <a:solidFill>
                  <a:srgbClr val="134356"/>
                </a:solidFill>
                <a:latin typeface="Lato Bold"/>
                <a:ea typeface="Lato Bold"/>
                <a:cs typeface="Lato Bold"/>
                <a:sym typeface="Lato Bold"/>
              </a:rPr>
              <a:t>: Mental Health at Work summary report</a:t>
            </a:r>
          </a:p>
        </p:txBody>
      </p:sp>
      <p:sp>
        <p:nvSpPr>
          <p:cNvPr id="22" name="Rectangle 21"/>
          <p:cNvSpPr/>
          <p:nvPr/>
        </p:nvSpPr>
        <p:spPr>
          <a:xfrm>
            <a:off x="697870" y="2360519"/>
            <a:ext cx="9327132" cy="1095300"/>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UK employees have experienced a mental health issue due to work or where work was a contributing factor</a:t>
            </a:r>
            <a:endParaRPr lang="en-GB" sz="2112" kern="0" dirty="0">
              <a:solidFill>
                <a:srgbClr val="2896C4"/>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561" y="3421950"/>
            <a:ext cx="8411456" cy="429622"/>
          </a:xfrm>
          <a:prstGeom prst="rect">
            <a:avLst/>
          </a:prstGeom>
        </p:spPr>
      </p:pic>
      <p:pic>
        <p:nvPicPr>
          <p:cNvPr id="54" name="Picture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561" y="5332975"/>
            <a:ext cx="8411456" cy="429622"/>
          </a:xfrm>
          <a:prstGeom prst="rect">
            <a:avLst/>
          </a:prstGeom>
        </p:spPr>
      </p:pic>
      <p:pic>
        <p:nvPicPr>
          <p:cNvPr id="13" name="Picture 12">
            <a:extLst>
              <a:ext uri="{FF2B5EF4-FFF2-40B4-BE49-F238E27FC236}">
                <a16:creationId xmlns:a16="http://schemas.microsoft.com/office/drawing/2014/main" id="{4B150A54-4EDC-4795-A8B6-0F700931A1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1392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21" grpId="0"/>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1851</Words>
  <Application>Microsoft Macintosh PowerPoint</Application>
  <PresentationFormat>Widescreen</PresentationFormat>
  <Paragraphs>263</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Lato Light</vt:lpstr>
      <vt:lpstr>Lato Regular</vt:lpstr>
      <vt:lpstr>Lato Heavy</vt:lpstr>
      <vt:lpstr>Calibri Light</vt:lpstr>
      <vt:lpstr>Lato Bold</vt:lpstr>
      <vt:lpstr>Calibri</vt:lpstr>
      <vt:lpstr>Lato</vt:lpstr>
      <vt:lpstr>Office Theme</vt:lpstr>
      <vt:lpstr>Making the business case  for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2019-12-20T10:34:38Z</dcterms:modified>
</cp:coreProperties>
</file>